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65" r:id="rId3"/>
    <p:sldId id="258" r:id="rId4"/>
    <p:sldId id="264" r:id="rId5"/>
    <p:sldId id="257" r:id="rId6"/>
    <p:sldId id="259" r:id="rId7"/>
    <p:sldId id="260" r:id="rId8"/>
    <p:sldId id="267" r:id="rId9"/>
    <p:sldId id="261" r:id="rId10"/>
    <p:sldId id="262" r:id="rId11"/>
    <p:sldId id="266" r:id="rId12"/>
    <p:sldId id="268" r:id="rId13"/>
    <p:sldId id="263" r:id="rId14"/>
    <p:sldId id="277" r:id="rId15"/>
    <p:sldId id="276" r:id="rId16"/>
    <p:sldId id="269" r:id="rId17"/>
    <p:sldId id="271" r:id="rId18"/>
    <p:sldId id="270" r:id="rId19"/>
    <p:sldId id="272" r:id="rId20"/>
    <p:sldId id="273" r:id="rId21"/>
    <p:sldId id="274" r:id="rId22"/>
    <p:sldId id="278" r:id="rId23"/>
    <p:sldId id="280" r:id="rId24"/>
    <p:sldId id="279" r:id="rId25"/>
    <p:sldId id="275" r:id="rId2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68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10DE5B-D435-4F53-AECE-75225DB97E9D}" type="datetimeFigureOut">
              <a:rPr kumimoji="1" lang="ja-JP" altLang="en-US" smtClean="0"/>
              <a:t>2020/8/20</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086942-23E3-4624-9BAD-6A124DE5BDCE}" type="slidenum">
              <a:rPr kumimoji="1" lang="ja-JP" altLang="en-US" smtClean="0"/>
              <a:t>‹#›</a:t>
            </a:fld>
            <a:endParaRPr kumimoji="1" lang="ja-JP" altLang="en-US"/>
          </a:p>
        </p:txBody>
      </p:sp>
    </p:spTree>
    <p:extLst>
      <p:ext uri="{BB962C8B-B14F-4D97-AF65-F5344CB8AC3E}">
        <p14:creationId xmlns:p14="http://schemas.microsoft.com/office/powerpoint/2010/main" val="370641453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81F92-7CC2-47B0-864A-D92C9FDA9747}" type="datetimeFigureOut">
              <a:rPr kumimoji="1" lang="ja-JP" altLang="en-US" smtClean="0"/>
              <a:t>2020/8/20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736016-0C8F-4AE3-B4CA-EBF07AC1EA61}" type="slidenum">
              <a:rPr kumimoji="1" lang="ja-JP" altLang="en-US" smtClean="0"/>
              <a:t>‹#›</a:t>
            </a:fld>
            <a:endParaRPr kumimoji="1" lang="ja-JP" altLang="en-US"/>
          </a:p>
        </p:txBody>
      </p:sp>
    </p:spTree>
    <p:extLst>
      <p:ext uri="{BB962C8B-B14F-4D97-AF65-F5344CB8AC3E}">
        <p14:creationId xmlns:p14="http://schemas.microsoft.com/office/powerpoint/2010/main" val="152848393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C359252-5EB6-4B49-9889-BC62C2622700}" type="datetimeFigureOut">
              <a:rPr kumimoji="1" lang="ja-JP" altLang="en-US" smtClean="0"/>
              <a:t>2020/8/20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1DDC3DE-7601-4481-8E68-0328CB982E8C}" type="slidenum">
              <a:rPr kumimoji="1" lang="ja-JP" altLang="en-US" smtClean="0"/>
              <a:t>‹#›</a:t>
            </a:fld>
            <a:endParaRPr kumimoji="1" lang="ja-JP" altLang="en-US"/>
          </a:p>
        </p:txBody>
      </p:sp>
      <p:sp>
        <p:nvSpPr>
          <p:cNvPr id="7" name="テキスト ボックス 6"/>
          <p:cNvSpPr txBox="1"/>
          <p:nvPr userDrawn="1"/>
        </p:nvSpPr>
        <p:spPr>
          <a:xfrm>
            <a:off x="0" y="-3889"/>
            <a:ext cx="1569660" cy="369332"/>
          </a:xfrm>
          <a:prstGeom prst="rect">
            <a:avLst/>
          </a:prstGeom>
          <a:noFill/>
        </p:spPr>
        <p:txBody>
          <a:bodyPr wrap="none" rtlCol="0">
            <a:spAutoFit/>
          </a:bodyPr>
          <a:lstStyle/>
          <a:p>
            <a:r>
              <a:rPr kumimoji="1" lang="ja-JP" altLang="en-US" dirty="0" smtClean="0"/>
              <a:t>機密性○情報</a:t>
            </a:r>
            <a:endParaRPr kumimoji="1" lang="ja-JP" altLang="en-US" dirty="0"/>
          </a:p>
        </p:txBody>
      </p:sp>
      <p:sp>
        <p:nvSpPr>
          <p:cNvPr id="8" name="テキスト ボックス 7"/>
          <p:cNvSpPr txBox="1"/>
          <p:nvPr userDrawn="1"/>
        </p:nvSpPr>
        <p:spPr>
          <a:xfrm>
            <a:off x="11073685" y="0"/>
            <a:ext cx="1107996" cy="369332"/>
          </a:xfrm>
          <a:prstGeom prst="rect">
            <a:avLst/>
          </a:prstGeom>
          <a:noFill/>
        </p:spPr>
        <p:txBody>
          <a:bodyPr wrap="none" rtlCol="0">
            <a:spAutoFit/>
          </a:bodyPr>
          <a:lstStyle/>
          <a:p>
            <a:r>
              <a:rPr kumimoji="1" lang="ja-JP" altLang="en-US" dirty="0" smtClean="0"/>
              <a:t>○○限り</a:t>
            </a:r>
            <a:endParaRPr kumimoji="1" lang="ja-JP" altLang="en-US" dirty="0"/>
          </a:p>
        </p:txBody>
      </p:sp>
    </p:spTree>
    <p:extLst>
      <p:ext uri="{BB962C8B-B14F-4D97-AF65-F5344CB8AC3E}">
        <p14:creationId xmlns:p14="http://schemas.microsoft.com/office/powerpoint/2010/main" val="1244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C359252-5EB6-4B49-9889-BC62C2622700}" type="datetimeFigureOut">
              <a:rPr kumimoji="1" lang="ja-JP" altLang="en-US" smtClean="0"/>
              <a:t>2020/8/20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1DDC3DE-7601-4481-8E68-0328CB982E8C}" type="slidenum">
              <a:rPr kumimoji="1" lang="ja-JP" altLang="en-US" smtClean="0"/>
              <a:t>‹#›</a:t>
            </a:fld>
            <a:endParaRPr kumimoji="1" lang="ja-JP" altLang="en-US"/>
          </a:p>
        </p:txBody>
      </p:sp>
    </p:spTree>
    <p:extLst>
      <p:ext uri="{BB962C8B-B14F-4D97-AF65-F5344CB8AC3E}">
        <p14:creationId xmlns:p14="http://schemas.microsoft.com/office/powerpoint/2010/main" val="2175735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C359252-5EB6-4B49-9889-BC62C2622700}" type="datetimeFigureOut">
              <a:rPr kumimoji="1" lang="ja-JP" altLang="en-US" smtClean="0"/>
              <a:t>2020/8/20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1DDC3DE-7601-4481-8E68-0328CB982E8C}" type="slidenum">
              <a:rPr kumimoji="1" lang="ja-JP" altLang="en-US" smtClean="0"/>
              <a:t>‹#›</a:t>
            </a:fld>
            <a:endParaRPr kumimoji="1" lang="ja-JP" altLang="en-US"/>
          </a:p>
        </p:txBody>
      </p:sp>
    </p:spTree>
    <p:extLst>
      <p:ext uri="{BB962C8B-B14F-4D97-AF65-F5344CB8AC3E}">
        <p14:creationId xmlns:p14="http://schemas.microsoft.com/office/powerpoint/2010/main" val="220065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C359252-5EB6-4B49-9889-BC62C2622700}" type="datetimeFigureOut">
              <a:rPr kumimoji="1" lang="ja-JP" altLang="en-US" smtClean="0"/>
              <a:t>2020/8/20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1DDC3DE-7601-4481-8E68-0328CB982E8C}" type="slidenum">
              <a:rPr kumimoji="1" lang="ja-JP" altLang="en-US" smtClean="0"/>
              <a:t>‹#›</a:t>
            </a:fld>
            <a:endParaRPr kumimoji="1" lang="ja-JP" altLang="en-US"/>
          </a:p>
        </p:txBody>
      </p:sp>
    </p:spTree>
    <p:extLst>
      <p:ext uri="{BB962C8B-B14F-4D97-AF65-F5344CB8AC3E}">
        <p14:creationId xmlns:p14="http://schemas.microsoft.com/office/powerpoint/2010/main" val="306074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C359252-5EB6-4B49-9889-BC62C2622700}" type="datetimeFigureOut">
              <a:rPr kumimoji="1" lang="ja-JP" altLang="en-US" smtClean="0"/>
              <a:t>2020/8/20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1DDC3DE-7601-4481-8E68-0328CB982E8C}" type="slidenum">
              <a:rPr kumimoji="1" lang="ja-JP" altLang="en-US" smtClean="0"/>
              <a:t>‹#›</a:t>
            </a:fld>
            <a:endParaRPr kumimoji="1" lang="ja-JP" altLang="en-US"/>
          </a:p>
        </p:txBody>
      </p:sp>
    </p:spTree>
    <p:extLst>
      <p:ext uri="{BB962C8B-B14F-4D97-AF65-F5344CB8AC3E}">
        <p14:creationId xmlns:p14="http://schemas.microsoft.com/office/powerpoint/2010/main" val="3377816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C359252-5EB6-4B49-9889-BC62C2622700}" type="datetimeFigureOut">
              <a:rPr kumimoji="1" lang="ja-JP" altLang="en-US" smtClean="0"/>
              <a:t>2020/8/20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1DDC3DE-7601-4481-8E68-0328CB982E8C}" type="slidenum">
              <a:rPr kumimoji="1" lang="ja-JP" altLang="en-US" smtClean="0"/>
              <a:t>‹#›</a:t>
            </a:fld>
            <a:endParaRPr kumimoji="1" lang="ja-JP" altLang="en-US"/>
          </a:p>
        </p:txBody>
      </p:sp>
    </p:spTree>
    <p:extLst>
      <p:ext uri="{BB962C8B-B14F-4D97-AF65-F5344CB8AC3E}">
        <p14:creationId xmlns:p14="http://schemas.microsoft.com/office/powerpoint/2010/main" val="266532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C359252-5EB6-4B49-9889-BC62C2622700}" type="datetimeFigureOut">
              <a:rPr kumimoji="1" lang="ja-JP" altLang="en-US" smtClean="0"/>
              <a:t>2020/8/20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1DDC3DE-7601-4481-8E68-0328CB982E8C}" type="slidenum">
              <a:rPr kumimoji="1" lang="ja-JP" altLang="en-US" smtClean="0"/>
              <a:t>‹#›</a:t>
            </a:fld>
            <a:endParaRPr kumimoji="1" lang="ja-JP" altLang="en-US"/>
          </a:p>
        </p:txBody>
      </p:sp>
    </p:spTree>
    <p:extLst>
      <p:ext uri="{BB962C8B-B14F-4D97-AF65-F5344CB8AC3E}">
        <p14:creationId xmlns:p14="http://schemas.microsoft.com/office/powerpoint/2010/main" val="861403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C359252-5EB6-4B49-9889-BC62C2622700}" type="datetimeFigureOut">
              <a:rPr kumimoji="1" lang="ja-JP" altLang="en-US" smtClean="0"/>
              <a:t>2020/8/20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1DDC3DE-7601-4481-8E68-0328CB982E8C}" type="slidenum">
              <a:rPr kumimoji="1" lang="ja-JP" altLang="en-US" smtClean="0"/>
              <a:t>‹#›</a:t>
            </a:fld>
            <a:endParaRPr kumimoji="1" lang="ja-JP" altLang="en-US"/>
          </a:p>
        </p:txBody>
      </p:sp>
    </p:spTree>
    <p:extLst>
      <p:ext uri="{BB962C8B-B14F-4D97-AF65-F5344CB8AC3E}">
        <p14:creationId xmlns:p14="http://schemas.microsoft.com/office/powerpoint/2010/main" val="104591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C359252-5EB6-4B49-9889-BC62C2622700}" type="datetimeFigureOut">
              <a:rPr kumimoji="1" lang="ja-JP" altLang="en-US" smtClean="0"/>
              <a:t>2020/8/20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1DDC3DE-7601-4481-8E68-0328CB982E8C}" type="slidenum">
              <a:rPr kumimoji="1" lang="ja-JP" altLang="en-US" smtClean="0"/>
              <a:t>‹#›</a:t>
            </a:fld>
            <a:endParaRPr kumimoji="1" lang="ja-JP" altLang="en-US"/>
          </a:p>
        </p:txBody>
      </p:sp>
    </p:spTree>
    <p:extLst>
      <p:ext uri="{BB962C8B-B14F-4D97-AF65-F5344CB8AC3E}">
        <p14:creationId xmlns:p14="http://schemas.microsoft.com/office/powerpoint/2010/main" val="369719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C359252-5EB6-4B49-9889-BC62C2622700}" type="datetimeFigureOut">
              <a:rPr kumimoji="1" lang="ja-JP" altLang="en-US" smtClean="0"/>
              <a:t>2020/8/20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1DDC3DE-7601-4481-8E68-0328CB982E8C}" type="slidenum">
              <a:rPr kumimoji="1" lang="ja-JP" altLang="en-US" smtClean="0"/>
              <a:t>‹#›</a:t>
            </a:fld>
            <a:endParaRPr kumimoji="1" lang="ja-JP" altLang="en-US"/>
          </a:p>
        </p:txBody>
      </p:sp>
    </p:spTree>
    <p:extLst>
      <p:ext uri="{BB962C8B-B14F-4D97-AF65-F5344CB8AC3E}">
        <p14:creationId xmlns:p14="http://schemas.microsoft.com/office/powerpoint/2010/main" val="620123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C359252-5EB6-4B49-9889-BC62C2622700}" type="datetimeFigureOut">
              <a:rPr kumimoji="1" lang="ja-JP" altLang="en-US" smtClean="0"/>
              <a:t>2020/8/20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1DDC3DE-7601-4481-8E68-0328CB982E8C}" type="slidenum">
              <a:rPr kumimoji="1" lang="ja-JP" altLang="en-US" smtClean="0"/>
              <a:t>‹#›</a:t>
            </a:fld>
            <a:endParaRPr kumimoji="1" lang="ja-JP" altLang="en-US"/>
          </a:p>
        </p:txBody>
      </p:sp>
    </p:spTree>
    <p:extLst>
      <p:ext uri="{BB962C8B-B14F-4D97-AF65-F5344CB8AC3E}">
        <p14:creationId xmlns:p14="http://schemas.microsoft.com/office/powerpoint/2010/main" val="929682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59252-5EB6-4B49-9889-BC62C2622700}" type="datetimeFigureOut">
              <a:rPr kumimoji="1" lang="ja-JP" altLang="en-US" smtClean="0"/>
              <a:t>2020/8/20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DC3DE-7601-4481-8E68-0328CB982E8C}" type="slidenum">
              <a:rPr kumimoji="1" lang="ja-JP" altLang="en-US" smtClean="0"/>
              <a:t>‹#›</a:t>
            </a:fld>
            <a:endParaRPr kumimoji="1" lang="ja-JP" altLang="en-US"/>
          </a:p>
        </p:txBody>
      </p:sp>
    </p:spTree>
    <p:extLst>
      <p:ext uri="{BB962C8B-B14F-4D97-AF65-F5344CB8AC3E}">
        <p14:creationId xmlns:p14="http://schemas.microsoft.com/office/powerpoint/2010/main" val="644128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g"/><Relationship Id="rId7" Type="http://schemas.openxmlformats.org/officeDocument/2006/relationships/image" Target="../media/image52.jpeg"/><Relationship Id="rId2" Type="http://schemas.openxmlformats.org/officeDocument/2006/relationships/image" Target="../media/image47.jp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2" name="タイトル 1"/>
          <p:cNvSpPr>
            <a:spLocks noGrp="1"/>
          </p:cNvSpPr>
          <p:nvPr>
            <p:ph type="ctrTitle"/>
          </p:nvPr>
        </p:nvSpPr>
        <p:spPr>
          <a:xfrm>
            <a:off x="1339273" y="-946150"/>
            <a:ext cx="9144000" cy="2387600"/>
          </a:xfrm>
        </p:spPr>
        <p:txBody>
          <a:bodyPr>
            <a:normAutofit/>
          </a:bodyPr>
          <a:lstStyle/>
          <a:p>
            <a:r>
              <a:rPr kumimoji="1" lang="ja-JP" altLang="en-US" sz="6600" b="1" dirty="0" smtClean="0">
                <a:solidFill>
                  <a:schemeClr val="accent6">
                    <a:lumMod val="40000"/>
                    <a:lumOff val="60000"/>
                  </a:schemeClr>
                </a:solidFill>
              </a:rPr>
              <a:t>モンゴルの森林と林業</a:t>
            </a:r>
            <a:endParaRPr kumimoji="1" lang="ja-JP" altLang="en-US" sz="6600" b="1" dirty="0">
              <a:solidFill>
                <a:schemeClr val="accent6">
                  <a:lumMod val="40000"/>
                  <a:lumOff val="60000"/>
                </a:schemeClr>
              </a:solidFill>
            </a:endParaRPr>
          </a:p>
        </p:txBody>
      </p:sp>
      <p:sp>
        <p:nvSpPr>
          <p:cNvPr id="3" name="サブタイトル 2"/>
          <p:cNvSpPr>
            <a:spLocks noGrp="1"/>
          </p:cNvSpPr>
          <p:nvPr>
            <p:ph type="subTitle" idx="1"/>
          </p:nvPr>
        </p:nvSpPr>
        <p:spPr>
          <a:xfrm>
            <a:off x="1535723" y="5647981"/>
            <a:ext cx="9144000" cy="732570"/>
          </a:xfrm>
        </p:spPr>
        <p:txBody>
          <a:bodyPr>
            <a:normAutofit/>
          </a:bodyPr>
          <a:lstStyle/>
          <a:p>
            <a:r>
              <a:rPr kumimoji="1" lang="en-US" altLang="ja-JP" sz="3200" dirty="0" smtClean="0">
                <a:solidFill>
                  <a:schemeClr val="bg1"/>
                </a:solidFill>
                <a:latin typeface="+mj-lt"/>
              </a:rPr>
              <a:t>―</a:t>
            </a:r>
            <a:r>
              <a:rPr kumimoji="1" lang="ja-JP" altLang="en-US" sz="3200" dirty="0" smtClean="0">
                <a:solidFill>
                  <a:schemeClr val="bg1"/>
                </a:solidFill>
                <a:latin typeface="+mj-lt"/>
              </a:rPr>
              <a:t>モンゴルの代表的な林業現場を訪問して</a:t>
            </a:r>
            <a:r>
              <a:rPr lang="en-US" altLang="ja-JP" sz="3200" dirty="0" smtClean="0">
                <a:solidFill>
                  <a:schemeClr val="bg1"/>
                </a:solidFill>
                <a:latin typeface="+mj-lt"/>
              </a:rPr>
              <a:t>―</a:t>
            </a:r>
            <a:endParaRPr kumimoji="1" lang="ja-JP" altLang="en-US" sz="3200" dirty="0">
              <a:solidFill>
                <a:schemeClr val="bg1"/>
              </a:solidFill>
              <a:latin typeface="+mj-lt"/>
            </a:endParaRPr>
          </a:p>
        </p:txBody>
      </p:sp>
      <p:sp>
        <p:nvSpPr>
          <p:cNvPr id="5" name="正方形/長方形 4"/>
          <p:cNvSpPr/>
          <p:nvPr/>
        </p:nvSpPr>
        <p:spPr>
          <a:xfrm>
            <a:off x="0" y="0"/>
            <a:ext cx="1535723" cy="31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1049000" y="76200"/>
            <a:ext cx="103822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58747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b="1" dirty="0" smtClean="0">
                <a:solidFill>
                  <a:prstClr val="black"/>
                </a:solidFill>
              </a:rPr>
              <a:t>４　森林</a:t>
            </a:r>
            <a:r>
              <a:rPr lang="ja-JP" altLang="en-US" b="1" dirty="0">
                <a:solidFill>
                  <a:prstClr val="black"/>
                </a:solidFill>
              </a:rPr>
              <a:t>・</a:t>
            </a:r>
            <a:r>
              <a:rPr lang="ja-JP" altLang="en-US" b="1" dirty="0" smtClean="0">
                <a:solidFill>
                  <a:prstClr val="black"/>
                </a:solidFill>
              </a:rPr>
              <a:t>林業に</a:t>
            </a:r>
            <a:r>
              <a:rPr lang="ja-JP" altLang="en-US" b="1" dirty="0">
                <a:solidFill>
                  <a:prstClr val="black"/>
                </a:solidFill>
              </a:rPr>
              <a:t>主</a:t>
            </a:r>
            <a:r>
              <a:rPr lang="ja-JP" altLang="en-US" b="1" dirty="0" smtClean="0">
                <a:solidFill>
                  <a:prstClr val="black"/>
                </a:solidFill>
              </a:rPr>
              <a:t>な法律および施策</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773210385"/>
              </p:ext>
            </p:extLst>
          </p:nvPr>
        </p:nvGraphicFramePr>
        <p:xfrm>
          <a:off x="838200" y="1825624"/>
          <a:ext cx="10799618" cy="4501285"/>
        </p:xfrm>
        <a:graphic>
          <a:graphicData uri="http://schemas.openxmlformats.org/drawingml/2006/table">
            <a:tbl>
              <a:tblPr firstRow="1" bandRow="1">
                <a:tableStyleId>{5C22544A-7EE6-4342-B048-85BDC9FD1C3A}</a:tableStyleId>
              </a:tblPr>
              <a:tblGrid>
                <a:gridCol w="7467720">
                  <a:extLst>
                    <a:ext uri="{9D8B030D-6E8A-4147-A177-3AD203B41FA5}">
                      <a16:colId xmlns:a16="http://schemas.microsoft.com/office/drawing/2014/main" val="3583744240"/>
                    </a:ext>
                  </a:extLst>
                </a:gridCol>
                <a:gridCol w="3331898">
                  <a:extLst>
                    <a:ext uri="{9D8B030D-6E8A-4147-A177-3AD203B41FA5}">
                      <a16:colId xmlns:a16="http://schemas.microsoft.com/office/drawing/2014/main" val="1573120166"/>
                    </a:ext>
                  </a:extLst>
                </a:gridCol>
              </a:tblGrid>
              <a:tr h="1060149">
                <a:tc>
                  <a:txBody>
                    <a:bodyPr/>
                    <a:lstStyle/>
                    <a:p>
                      <a:pPr algn="l"/>
                      <a:r>
                        <a:rPr kumimoji="1" lang="ja-JP" altLang="en-US" sz="5400" dirty="0" smtClean="0">
                          <a:solidFill>
                            <a:schemeClr val="tx1"/>
                          </a:solidFill>
                        </a:rPr>
                        <a:t>森林法</a:t>
                      </a:r>
                      <a:endParaRPr kumimoji="1" lang="ja-JP" altLang="en-US" sz="5400" dirty="0">
                        <a:solidFill>
                          <a:schemeClr val="tx1"/>
                        </a:solidFill>
                      </a:endParaRPr>
                    </a:p>
                  </a:txBody>
                  <a:tcPr anchor="ctr">
                    <a:solidFill>
                      <a:schemeClr val="accent1">
                        <a:lumMod val="20000"/>
                        <a:lumOff val="80000"/>
                      </a:schemeClr>
                    </a:solidFill>
                  </a:tcPr>
                </a:tc>
                <a:tc>
                  <a:txBody>
                    <a:bodyPr/>
                    <a:lstStyle/>
                    <a:p>
                      <a:r>
                        <a:rPr kumimoji="1" lang="en-US" altLang="ja-JP" sz="5400" dirty="0" smtClean="0">
                          <a:solidFill>
                            <a:schemeClr val="tx1"/>
                          </a:solidFill>
                        </a:rPr>
                        <a:t>1975</a:t>
                      </a:r>
                      <a:r>
                        <a:rPr kumimoji="1" lang="ja-JP" altLang="en-US" sz="5400" dirty="0" smtClean="0">
                          <a:solidFill>
                            <a:schemeClr val="tx1"/>
                          </a:solidFill>
                        </a:rPr>
                        <a:t>年</a:t>
                      </a:r>
                      <a:endParaRPr kumimoji="1" lang="ja-JP" altLang="en-US" sz="5400" dirty="0">
                        <a:solidFill>
                          <a:schemeClr val="tx1"/>
                        </a:solidFill>
                      </a:endParaRPr>
                    </a:p>
                  </a:txBody>
                  <a:tcPr anchor="ctr">
                    <a:solidFill>
                      <a:schemeClr val="accent1">
                        <a:lumMod val="20000"/>
                        <a:lumOff val="80000"/>
                      </a:schemeClr>
                    </a:solidFill>
                  </a:tcPr>
                </a:tc>
                <a:extLst>
                  <a:ext uri="{0D108BD9-81ED-4DB2-BD59-A6C34878D82A}">
                    <a16:rowId xmlns:a16="http://schemas.microsoft.com/office/drawing/2014/main" val="2986257921"/>
                  </a:ext>
                </a:extLst>
              </a:tr>
              <a:tr h="1320838">
                <a:tc>
                  <a:txBody>
                    <a:bodyPr/>
                    <a:lstStyle/>
                    <a:p>
                      <a:r>
                        <a:rPr kumimoji="1" lang="ja-JP" altLang="en-US" sz="5400" b="1" dirty="0" smtClean="0"/>
                        <a:t>森林・草原防火保護法</a:t>
                      </a:r>
                      <a:endParaRPr kumimoji="1" lang="ja-JP" altLang="en-US" sz="5400" b="1" dirty="0"/>
                    </a:p>
                  </a:txBody>
                  <a:tcPr anchor="ctr">
                    <a:solidFill>
                      <a:schemeClr val="accent1">
                        <a:lumMod val="20000"/>
                        <a:lumOff val="80000"/>
                      </a:schemeClr>
                    </a:solidFill>
                  </a:tcPr>
                </a:tc>
                <a:tc>
                  <a:txBody>
                    <a:bodyPr/>
                    <a:lstStyle/>
                    <a:p>
                      <a:r>
                        <a:rPr kumimoji="1" lang="en-US" altLang="ja-JP" sz="5400" b="1" dirty="0" smtClean="0"/>
                        <a:t>1996</a:t>
                      </a:r>
                      <a:r>
                        <a:rPr kumimoji="1" lang="ja-JP" altLang="en-US" sz="5400" b="1" dirty="0" smtClean="0"/>
                        <a:t>年</a:t>
                      </a:r>
                      <a:endParaRPr kumimoji="1" lang="ja-JP" altLang="en-US" sz="5400" b="1" dirty="0"/>
                    </a:p>
                  </a:txBody>
                  <a:tcPr anchor="ctr">
                    <a:solidFill>
                      <a:schemeClr val="accent1">
                        <a:lumMod val="20000"/>
                        <a:lumOff val="80000"/>
                      </a:schemeClr>
                    </a:solidFill>
                  </a:tcPr>
                </a:tc>
                <a:extLst>
                  <a:ext uri="{0D108BD9-81ED-4DB2-BD59-A6C34878D82A}">
                    <a16:rowId xmlns:a16="http://schemas.microsoft.com/office/drawing/2014/main" val="709499594"/>
                  </a:ext>
                </a:extLst>
              </a:tr>
              <a:tr h="1060149">
                <a:tc>
                  <a:txBody>
                    <a:bodyPr/>
                    <a:lstStyle/>
                    <a:p>
                      <a:r>
                        <a:rPr kumimoji="1" lang="ja-JP" altLang="en-US" sz="5400" b="1" dirty="0" smtClean="0"/>
                        <a:t>森林国家計画</a:t>
                      </a:r>
                      <a:endParaRPr kumimoji="1" lang="ja-JP" altLang="en-US" sz="5400" b="1" dirty="0"/>
                    </a:p>
                  </a:txBody>
                  <a:tcPr anchor="ctr">
                    <a:solidFill>
                      <a:schemeClr val="accent1">
                        <a:lumMod val="20000"/>
                        <a:lumOff val="80000"/>
                      </a:schemeClr>
                    </a:solidFill>
                  </a:tcPr>
                </a:tc>
                <a:tc>
                  <a:txBody>
                    <a:bodyPr/>
                    <a:lstStyle/>
                    <a:p>
                      <a:r>
                        <a:rPr kumimoji="1" lang="en-US" altLang="ja-JP" sz="5400" b="1" dirty="0" smtClean="0"/>
                        <a:t>1997</a:t>
                      </a:r>
                      <a:r>
                        <a:rPr kumimoji="1" lang="ja-JP" altLang="en-US" sz="5400" b="1" dirty="0" smtClean="0"/>
                        <a:t>年</a:t>
                      </a:r>
                      <a:endParaRPr kumimoji="1" lang="ja-JP" altLang="en-US" sz="5400" b="1" dirty="0"/>
                    </a:p>
                  </a:txBody>
                  <a:tcPr>
                    <a:solidFill>
                      <a:schemeClr val="accent1">
                        <a:lumMod val="20000"/>
                        <a:lumOff val="80000"/>
                      </a:schemeClr>
                    </a:solidFill>
                  </a:tcPr>
                </a:tc>
                <a:extLst>
                  <a:ext uri="{0D108BD9-81ED-4DB2-BD59-A6C34878D82A}">
                    <a16:rowId xmlns:a16="http://schemas.microsoft.com/office/drawing/2014/main" val="1755185914"/>
                  </a:ext>
                </a:extLst>
              </a:tr>
              <a:tr h="1060149">
                <a:tc>
                  <a:txBody>
                    <a:bodyPr/>
                    <a:lstStyle/>
                    <a:p>
                      <a:r>
                        <a:rPr kumimoji="1" lang="ja-JP" altLang="en-US" sz="5400" b="1" dirty="0" smtClean="0"/>
                        <a:t>森林国家施策</a:t>
                      </a:r>
                      <a:endParaRPr kumimoji="1" lang="ja-JP" altLang="en-US" sz="5400" b="1" dirty="0"/>
                    </a:p>
                  </a:txBody>
                  <a:tcPr anchor="ctr">
                    <a:solidFill>
                      <a:schemeClr val="accent1">
                        <a:lumMod val="20000"/>
                        <a:lumOff val="80000"/>
                      </a:schemeClr>
                    </a:solidFill>
                  </a:tcPr>
                </a:tc>
                <a:tc>
                  <a:txBody>
                    <a:bodyPr/>
                    <a:lstStyle/>
                    <a:p>
                      <a:r>
                        <a:rPr kumimoji="1" lang="en-US" altLang="ja-JP" sz="5400" b="1" dirty="0" smtClean="0"/>
                        <a:t>2015</a:t>
                      </a:r>
                      <a:r>
                        <a:rPr kumimoji="1" lang="ja-JP" altLang="en-US" sz="5400" b="1" dirty="0" smtClean="0"/>
                        <a:t>年</a:t>
                      </a:r>
                      <a:endParaRPr kumimoji="1" lang="ja-JP" altLang="en-US" sz="5400" b="1" dirty="0"/>
                    </a:p>
                  </a:txBody>
                  <a:tcPr>
                    <a:solidFill>
                      <a:schemeClr val="accent1">
                        <a:lumMod val="20000"/>
                        <a:lumOff val="80000"/>
                      </a:schemeClr>
                    </a:solidFill>
                  </a:tcPr>
                </a:tc>
                <a:extLst>
                  <a:ext uri="{0D108BD9-81ED-4DB2-BD59-A6C34878D82A}">
                    <a16:rowId xmlns:a16="http://schemas.microsoft.com/office/drawing/2014/main" val="1357758347"/>
                  </a:ext>
                </a:extLst>
              </a:tr>
            </a:tbl>
          </a:graphicData>
        </a:graphic>
      </p:graphicFrame>
    </p:spTree>
    <p:extLst>
      <p:ext uri="{BB962C8B-B14F-4D97-AF65-F5344CB8AC3E}">
        <p14:creationId xmlns:p14="http://schemas.microsoft.com/office/powerpoint/2010/main" val="2792308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b="1" dirty="0">
                <a:solidFill>
                  <a:prstClr val="black"/>
                </a:solidFill>
              </a:rPr>
              <a:t>５</a:t>
            </a:r>
            <a:r>
              <a:rPr lang="ja-JP" altLang="en-US" b="1" dirty="0" smtClean="0">
                <a:solidFill>
                  <a:prstClr val="black"/>
                </a:solidFill>
              </a:rPr>
              <a:t>　森林</a:t>
            </a:r>
            <a:r>
              <a:rPr lang="ja-JP" altLang="en-US" b="1" dirty="0">
                <a:solidFill>
                  <a:prstClr val="black"/>
                </a:solidFill>
              </a:rPr>
              <a:t>・</a:t>
            </a:r>
            <a:r>
              <a:rPr lang="ja-JP" altLang="en-US" b="1" dirty="0" smtClean="0">
                <a:solidFill>
                  <a:prstClr val="black"/>
                </a:solidFill>
              </a:rPr>
              <a:t>林業分野の協力の概要</a:t>
            </a:r>
            <a:endParaRPr kumimoji="1" lang="ja-JP" altLang="en-US" dirty="0"/>
          </a:p>
        </p:txBody>
      </p:sp>
      <p:sp>
        <p:nvSpPr>
          <p:cNvPr id="10" name="コンテンツ プレースホルダー 9"/>
          <p:cNvSpPr>
            <a:spLocks noGrp="1"/>
          </p:cNvSpPr>
          <p:nvPr>
            <p:ph sz="half" idx="1"/>
          </p:nvPr>
        </p:nvSpPr>
        <p:spPr>
          <a:xfrm>
            <a:off x="838200" y="1825625"/>
            <a:ext cx="10515600" cy="4602884"/>
          </a:xfrm>
        </p:spPr>
        <p:txBody>
          <a:bodyPr/>
          <a:lstStyle/>
          <a:p>
            <a:pPr marL="0" indent="0">
              <a:buNone/>
            </a:pPr>
            <a:r>
              <a:rPr lang="ja-JP" altLang="en-US" dirty="0" smtClean="0"/>
              <a:t>● 主要ドナー動向</a:t>
            </a:r>
            <a:endParaRPr lang="en-US" altLang="ja-JP" dirty="0" smtClean="0"/>
          </a:p>
          <a:p>
            <a:pPr marL="0" indent="0">
              <a:buNone/>
            </a:pPr>
            <a:r>
              <a:rPr lang="ja-JP" altLang="en-US" dirty="0" smtClean="0"/>
              <a:t>・韓国</a:t>
            </a:r>
            <a:r>
              <a:rPr lang="en-US" altLang="ja-JP" dirty="0" smtClean="0"/>
              <a:t>-</a:t>
            </a:r>
            <a:r>
              <a:rPr lang="ja-JP" altLang="en-US" dirty="0" smtClean="0"/>
              <a:t>モンゴルグリーンベルト植林</a:t>
            </a:r>
            <a:endParaRPr lang="en-US" altLang="ja-JP" dirty="0" smtClean="0"/>
          </a:p>
          <a:p>
            <a:pPr marL="0" indent="0">
              <a:buNone/>
            </a:pPr>
            <a:r>
              <a:rPr lang="ja-JP" altLang="en-US" dirty="0" smtClean="0"/>
              <a:t>プロジェクト（</a:t>
            </a:r>
            <a:r>
              <a:rPr lang="en-US" altLang="ja-JP" dirty="0" smtClean="0"/>
              <a:t>2007</a:t>
            </a:r>
            <a:r>
              <a:rPr lang="ja-JP" altLang="en-US" dirty="0" smtClean="0"/>
              <a:t>年</a:t>
            </a:r>
            <a:r>
              <a:rPr lang="en-US" altLang="ja-JP" smtClean="0"/>
              <a:t>-2016</a:t>
            </a:r>
            <a:r>
              <a:rPr lang="ja-JP" altLang="en-US" smtClean="0"/>
              <a:t>年</a:t>
            </a:r>
            <a:r>
              <a:rPr lang="ja-JP" altLang="en-US" dirty="0" smtClean="0"/>
              <a:t>）</a:t>
            </a:r>
            <a:endParaRPr lang="en-US" altLang="ja-JP" dirty="0" smtClean="0"/>
          </a:p>
          <a:p>
            <a:pPr marL="0" indent="0">
              <a:buNone/>
            </a:pPr>
            <a:r>
              <a:rPr kumimoji="1" lang="ja-JP" altLang="en-US" dirty="0" smtClean="0"/>
              <a:t>・</a:t>
            </a:r>
            <a:r>
              <a:rPr kumimoji="1" lang="en-US" altLang="ja-JP" dirty="0" smtClean="0"/>
              <a:t>GIZ</a:t>
            </a:r>
            <a:r>
              <a:rPr kumimoji="1" lang="ja-JP" altLang="en-US" dirty="0" smtClean="0"/>
              <a:t>の支援による国家森林インベントリ</a:t>
            </a:r>
            <a:endParaRPr kumimoji="1" lang="en-US" altLang="ja-JP" dirty="0" smtClean="0"/>
          </a:p>
          <a:p>
            <a:pPr marL="0" indent="0">
              <a:buNone/>
            </a:pPr>
            <a:r>
              <a:rPr kumimoji="1" lang="ja-JP" altLang="en-US" dirty="0" smtClean="0"/>
              <a:t>の実施及び報告書の作成（</a:t>
            </a:r>
            <a:r>
              <a:rPr kumimoji="1" lang="en-US" altLang="ja-JP" dirty="0" smtClean="0"/>
              <a:t>2016</a:t>
            </a:r>
            <a:r>
              <a:rPr kumimoji="1" lang="ja-JP" altLang="en-US" dirty="0" smtClean="0"/>
              <a:t>年）</a:t>
            </a:r>
            <a:endParaRPr kumimoji="1" lang="en-US" altLang="ja-JP" dirty="0" smtClean="0"/>
          </a:p>
          <a:p>
            <a:pPr marL="0" indent="0">
              <a:buNone/>
            </a:pPr>
            <a:r>
              <a:rPr lang="ja-JP" altLang="en-US" dirty="0" smtClean="0"/>
              <a:t>・チェコ共和国政府による「モンゴル国の森林の森林・地方の森林遺伝開発」事業（</a:t>
            </a:r>
            <a:r>
              <a:rPr lang="en-US" altLang="ja-JP" dirty="0" smtClean="0"/>
              <a:t>2015</a:t>
            </a:r>
            <a:r>
              <a:rPr lang="ja-JP" altLang="en-US" dirty="0" smtClean="0"/>
              <a:t>年</a:t>
            </a:r>
            <a:r>
              <a:rPr lang="en-US" altLang="ja-JP" dirty="0" smtClean="0"/>
              <a:t>-2017</a:t>
            </a:r>
            <a:r>
              <a:rPr lang="ja-JP" altLang="en-US" dirty="0" smtClean="0"/>
              <a:t>年）</a:t>
            </a:r>
            <a:endParaRPr lang="en-US" altLang="ja-JP" dirty="0" smtClean="0"/>
          </a:p>
          <a:p>
            <a:pPr marL="0" indent="0">
              <a:buNone/>
            </a:pPr>
            <a:r>
              <a:rPr kumimoji="1" lang="ja-JP" altLang="en-US" dirty="0"/>
              <a:t>　</a:t>
            </a:r>
            <a:r>
              <a:rPr kumimoji="1" lang="en-US" altLang="ja-JP" dirty="0" smtClean="0"/>
              <a:t>※</a:t>
            </a:r>
            <a:r>
              <a:rPr lang="ja-JP" altLang="en-US" dirty="0" smtClean="0"/>
              <a:t>ダルハン県とセレンゲ県における森林分野の種子産業強化のための無償資金協力</a:t>
            </a:r>
            <a:endParaRPr kumimoji="1" lang="ja-JP" altLang="en-US" dirty="0"/>
          </a:p>
        </p:txBody>
      </p:sp>
      <p:pic>
        <p:nvPicPr>
          <p:cNvPr id="12" name="コンテンツ プレースホルダー 11"/>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7813964" y="1299152"/>
            <a:ext cx="3900054" cy="2925041"/>
          </a:xfrm>
        </p:spPr>
      </p:pic>
    </p:spTree>
    <p:extLst>
      <p:ext uri="{BB962C8B-B14F-4D97-AF65-F5344CB8AC3E}">
        <p14:creationId xmlns:p14="http://schemas.microsoft.com/office/powerpoint/2010/main" val="347514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b="1" dirty="0" smtClean="0">
                <a:solidFill>
                  <a:prstClr val="black"/>
                </a:solidFill>
              </a:rPr>
              <a:t>６</a:t>
            </a:r>
            <a:r>
              <a:rPr lang="en-US" altLang="ja-JP" b="1" dirty="0" smtClean="0">
                <a:solidFill>
                  <a:prstClr val="black"/>
                </a:solidFill>
              </a:rPr>
              <a:t>-1</a:t>
            </a:r>
            <a:r>
              <a:rPr lang="ja-JP" altLang="en-US" b="1" dirty="0" smtClean="0">
                <a:solidFill>
                  <a:prstClr val="black"/>
                </a:solidFill>
              </a:rPr>
              <a:t>　日本の森林</a:t>
            </a:r>
            <a:r>
              <a:rPr lang="ja-JP" altLang="en-US" b="1" dirty="0">
                <a:solidFill>
                  <a:prstClr val="black"/>
                </a:solidFill>
              </a:rPr>
              <a:t>・</a:t>
            </a:r>
            <a:r>
              <a:rPr lang="ja-JP" altLang="en-US" b="1" dirty="0" smtClean="0">
                <a:solidFill>
                  <a:prstClr val="black"/>
                </a:solidFill>
              </a:rPr>
              <a:t>林業分野への協力</a:t>
            </a:r>
            <a:endParaRPr kumimoji="1" lang="ja-JP" altLang="en-US" dirty="0"/>
          </a:p>
        </p:txBody>
      </p:sp>
      <p:sp>
        <p:nvSpPr>
          <p:cNvPr id="10" name="コンテンツ プレースホルダー 9"/>
          <p:cNvSpPr>
            <a:spLocks noGrp="1"/>
          </p:cNvSpPr>
          <p:nvPr>
            <p:ph sz="half" idx="1"/>
          </p:nvPr>
        </p:nvSpPr>
        <p:spPr>
          <a:xfrm>
            <a:off x="480291" y="1548534"/>
            <a:ext cx="10873509" cy="4602884"/>
          </a:xfrm>
        </p:spPr>
        <p:txBody>
          <a:bodyPr/>
          <a:lstStyle/>
          <a:p>
            <a:pPr marL="0" indent="0">
              <a:buNone/>
            </a:pPr>
            <a:r>
              <a:rPr lang="ja-JP" altLang="en-US" dirty="0" smtClean="0"/>
              <a:t>●　セレンゲ</a:t>
            </a:r>
            <a:r>
              <a:rPr lang="ja-JP" altLang="en-US" dirty="0"/>
              <a:t>県森林管理計画</a:t>
            </a:r>
            <a:r>
              <a:rPr lang="en-US" altLang="ja-JP" dirty="0"/>
              <a:t>(1994-1997) </a:t>
            </a:r>
            <a:endParaRPr lang="en-US" altLang="ja-JP" dirty="0" smtClean="0"/>
          </a:p>
          <a:p>
            <a:pPr marL="0" indent="0">
              <a:buNone/>
            </a:pPr>
            <a:r>
              <a:rPr lang="ja-JP" altLang="en-US" dirty="0" smtClean="0"/>
              <a:t>●　黄砂対策植生回復実証調査</a:t>
            </a:r>
            <a:r>
              <a:rPr lang="ja-JP" altLang="en-US" dirty="0"/>
              <a:t>事業</a:t>
            </a:r>
            <a:r>
              <a:rPr lang="ja-JP" altLang="en-US" dirty="0" smtClean="0"/>
              <a:t>（</a:t>
            </a:r>
            <a:r>
              <a:rPr lang="en-US" altLang="ja-JP" dirty="0" smtClean="0"/>
              <a:t>2004</a:t>
            </a:r>
            <a:r>
              <a:rPr lang="ja-JP" altLang="en-US" dirty="0" smtClean="0"/>
              <a:t>年</a:t>
            </a:r>
            <a:r>
              <a:rPr lang="en-US" altLang="ja-JP" dirty="0" smtClean="0"/>
              <a:t>-2008</a:t>
            </a:r>
            <a:r>
              <a:rPr lang="ja-JP" altLang="en-US" dirty="0" smtClean="0"/>
              <a:t>年）</a:t>
            </a:r>
            <a:endParaRPr lang="en-US" altLang="ja-JP" dirty="0" smtClean="0"/>
          </a:p>
          <a:p>
            <a:pPr marL="0" indent="0">
              <a:buNone/>
            </a:pPr>
            <a:r>
              <a:rPr lang="ja-JP" altLang="en-US" dirty="0" smtClean="0"/>
              <a:t>●　ウランバートル市植林技術支援事業（</a:t>
            </a:r>
            <a:r>
              <a:rPr lang="en-US" altLang="ja-JP" dirty="0" smtClean="0"/>
              <a:t>2013</a:t>
            </a:r>
            <a:r>
              <a:rPr lang="ja-JP" altLang="en-US" dirty="0" smtClean="0"/>
              <a:t>年</a:t>
            </a:r>
            <a:r>
              <a:rPr lang="en-US" altLang="ja-JP" dirty="0"/>
              <a:t>-</a:t>
            </a:r>
            <a:r>
              <a:rPr lang="en-US" altLang="ja-JP" dirty="0" smtClean="0"/>
              <a:t>2016</a:t>
            </a:r>
            <a:r>
              <a:rPr lang="ja-JP" altLang="en-US" dirty="0" smtClean="0"/>
              <a:t>年）</a:t>
            </a:r>
            <a:endParaRPr lang="en-US" altLang="ja-JP" dirty="0" smtClean="0"/>
          </a:p>
          <a:p>
            <a:pPr marL="0" indent="0">
              <a:buNone/>
            </a:pPr>
            <a:r>
              <a:rPr lang="ja-JP" altLang="en-US" dirty="0" smtClean="0"/>
              <a:t>●　</a:t>
            </a:r>
            <a:r>
              <a:rPr lang="en-US" altLang="ja-JP" dirty="0" smtClean="0"/>
              <a:t>NGO</a:t>
            </a:r>
            <a:r>
              <a:rPr lang="ja-JP" altLang="en-US" dirty="0" smtClean="0"/>
              <a:t>団体や地方公共団体による植林活動がモンゴル国内で行われている。</a:t>
            </a:r>
            <a:endParaRPr lang="en-US" altLang="ja-JP" dirty="0" smtClean="0"/>
          </a:p>
          <a:p>
            <a:pPr marL="0" indent="0">
              <a:buNone/>
            </a:pPr>
            <a:r>
              <a:rPr lang="ja-JP" altLang="en-US" dirty="0" smtClean="0"/>
              <a:t>・オイスカモンゴルによるボルガン</a:t>
            </a:r>
            <a:r>
              <a:rPr lang="ja-JP" altLang="en-US" dirty="0"/>
              <a:t>県セレンゲ</a:t>
            </a:r>
            <a:endParaRPr lang="en-US" altLang="ja-JP" dirty="0" smtClean="0"/>
          </a:p>
          <a:p>
            <a:pPr marL="0" indent="0">
              <a:buNone/>
            </a:pPr>
            <a:r>
              <a:rPr lang="ja-JP" altLang="en-US" dirty="0" smtClean="0"/>
              <a:t>村</a:t>
            </a:r>
            <a:r>
              <a:rPr lang="ja-JP" altLang="en-US" dirty="0"/>
              <a:t>の風倒</a:t>
            </a:r>
            <a:r>
              <a:rPr lang="ja-JP" altLang="en-US" dirty="0" smtClean="0"/>
              <a:t>被害地回復プロジェクト（</a:t>
            </a:r>
            <a:r>
              <a:rPr lang="en-US" altLang="ja-JP" dirty="0" smtClean="0"/>
              <a:t>2016</a:t>
            </a:r>
            <a:r>
              <a:rPr lang="ja-JP" altLang="en-US" dirty="0" smtClean="0"/>
              <a:t>年</a:t>
            </a:r>
            <a:r>
              <a:rPr lang="en-US" altLang="ja-JP" dirty="0" smtClean="0"/>
              <a:t>-)</a:t>
            </a:r>
          </a:p>
          <a:p>
            <a:pPr marL="0" indent="0">
              <a:buNone/>
            </a:pPr>
            <a:endParaRPr lang="en-US" altLang="ja-JP" dirty="0"/>
          </a:p>
          <a:p>
            <a:pPr marL="0" indent="0">
              <a:buNone/>
            </a:pPr>
            <a:endParaRPr lang="en-US" altLang="ja-JP" dirty="0"/>
          </a:p>
          <a:p>
            <a:pPr marL="0" indent="0">
              <a:buNone/>
            </a:pPr>
            <a:endParaRPr lang="en-US" altLang="ja-JP" dirty="0" smtClean="0"/>
          </a:p>
          <a:p>
            <a:pPr marL="0" indent="0">
              <a:buNone/>
            </a:pPr>
            <a:endParaRPr lang="en-US" altLang="ja-JP" dirty="0" smtClean="0"/>
          </a:p>
        </p:txBody>
      </p:sp>
      <p:pic>
        <p:nvPicPr>
          <p:cNvPr id="12" name="コンテンツ プレースホルダー 11"/>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8072582" y="3526703"/>
            <a:ext cx="4036289" cy="3027216"/>
          </a:xfrm>
          <a:ln w="3175">
            <a:solidFill>
              <a:schemeClr val="tx1"/>
            </a:solidFill>
          </a:ln>
        </p:spPr>
      </p:pic>
      <p:sp>
        <p:nvSpPr>
          <p:cNvPr id="5" name="テキスト ボックス 4"/>
          <p:cNvSpPr txBox="1"/>
          <p:nvPr/>
        </p:nvSpPr>
        <p:spPr>
          <a:xfrm>
            <a:off x="2619041" y="5828252"/>
            <a:ext cx="5379649" cy="646331"/>
          </a:xfrm>
          <a:prstGeom prst="rect">
            <a:avLst/>
          </a:prstGeom>
          <a:noFill/>
        </p:spPr>
        <p:txBody>
          <a:bodyPr wrap="square" rtlCol="0">
            <a:spAutoFit/>
          </a:bodyPr>
          <a:lstStyle/>
          <a:p>
            <a:pPr algn="r"/>
            <a:r>
              <a:rPr lang="ja-JP" altLang="en-US" dirty="0" smtClean="0"/>
              <a:t>オイスカモンゴルによるボルガン県セレンゲ村</a:t>
            </a:r>
            <a:endParaRPr lang="en-US" altLang="ja-JP" dirty="0" smtClean="0"/>
          </a:p>
          <a:p>
            <a:pPr algn="r"/>
            <a:r>
              <a:rPr lang="ja-JP" altLang="en-US" dirty="0" smtClean="0"/>
              <a:t>風倒被害地回復プロジェクト現場</a:t>
            </a:r>
            <a:endParaRPr kumimoji="1" lang="ja-JP" altLang="en-US" dirty="0"/>
          </a:p>
        </p:txBody>
      </p:sp>
    </p:spTree>
    <p:extLst>
      <p:ext uri="{BB962C8B-B14F-4D97-AF65-F5344CB8AC3E}">
        <p14:creationId xmlns:p14="http://schemas.microsoft.com/office/powerpoint/2010/main" val="1077003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70408" y="1261525"/>
            <a:ext cx="6103066" cy="4577300"/>
          </a:xfrm>
          <a:prstGeom prst="rect">
            <a:avLst/>
          </a:prstGeom>
          <a:ln w="3175">
            <a:solidFill>
              <a:schemeClr val="tx1"/>
            </a:solidFill>
          </a:ln>
        </p:spPr>
      </p:pic>
      <p:sp>
        <p:nvSpPr>
          <p:cNvPr id="2" name="タイトル 1"/>
          <p:cNvSpPr>
            <a:spLocks noGrp="1"/>
          </p:cNvSpPr>
          <p:nvPr>
            <p:ph type="title"/>
          </p:nvPr>
        </p:nvSpPr>
        <p:spPr>
          <a:xfrm>
            <a:off x="233857" y="124981"/>
            <a:ext cx="11644552" cy="906318"/>
          </a:xfrm>
        </p:spPr>
        <p:txBody>
          <a:bodyPr>
            <a:normAutofit fontScale="90000"/>
          </a:bodyPr>
          <a:lstStyle/>
          <a:p>
            <a:pPr algn="ctr"/>
            <a:r>
              <a:rPr lang="en-US" altLang="ja-JP" sz="3600" b="1" dirty="0">
                <a:solidFill>
                  <a:prstClr val="black"/>
                </a:solidFill>
              </a:rPr>
              <a:t/>
            </a:r>
            <a:br>
              <a:rPr lang="en-US" altLang="ja-JP" sz="3600" b="1" dirty="0">
                <a:solidFill>
                  <a:prstClr val="black"/>
                </a:solidFill>
              </a:rPr>
            </a:br>
            <a:r>
              <a:rPr lang="en-US" altLang="ja-JP" sz="3600" b="1" dirty="0" smtClean="0">
                <a:solidFill>
                  <a:prstClr val="black"/>
                </a:solidFill>
              </a:rPr>
              <a:t/>
            </a:r>
            <a:br>
              <a:rPr lang="en-US" altLang="ja-JP" sz="3600" b="1" dirty="0" smtClean="0">
                <a:solidFill>
                  <a:prstClr val="black"/>
                </a:solidFill>
              </a:rPr>
            </a:br>
            <a:r>
              <a:rPr lang="ja-JP" altLang="en-US" sz="3600" b="1" dirty="0" smtClean="0">
                <a:solidFill>
                  <a:prstClr val="black"/>
                </a:solidFill>
              </a:rPr>
              <a:t>６－２　</a:t>
            </a:r>
            <a:r>
              <a:rPr lang="ja-JP" altLang="en-US" sz="3600" b="1" dirty="0" smtClean="0"/>
              <a:t>ウランバートル</a:t>
            </a:r>
            <a:r>
              <a:rPr lang="ja-JP" altLang="en-US" sz="3600" b="1" dirty="0"/>
              <a:t>市植林技術支援事業（</a:t>
            </a:r>
            <a:r>
              <a:rPr lang="en-US" altLang="ja-JP" sz="3600" b="1" dirty="0"/>
              <a:t>2013</a:t>
            </a:r>
            <a:r>
              <a:rPr lang="ja-JP" altLang="en-US" sz="3600" b="1" dirty="0"/>
              <a:t>年</a:t>
            </a:r>
            <a:r>
              <a:rPr lang="en-US" altLang="ja-JP" sz="3600" b="1" dirty="0"/>
              <a:t>-2016</a:t>
            </a:r>
            <a:r>
              <a:rPr lang="ja-JP" altLang="en-US" sz="3600" b="1" dirty="0"/>
              <a:t>年）</a:t>
            </a:r>
            <a:r>
              <a:rPr lang="en-US" altLang="ja-JP" b="1" dirty="0"/>
              <a:t/>
            </a:r>
            <a:br>
              <a:rPr lang="en-US" altLang="ja-JP" b="1" dirty="0"/>
            </a:br>
            <a:endParaRPr kumimoji="1" lang="ja-JP" altLang="en-US" b="1" dirty="0"/>
          </a:p>
        </p:txBody>
      </p:sp>
      <p:pic>
        <p:nvPicPr>
          <p:cNvPr id="4" name="コンテンツ プレースホルダー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33856" y="1261525"/>
            <a:ext cx="5638184" cy="4577300"/>
          </a:xfrm>
          <a:ln w="3175">
            <a:solidFill>
              <a:schemeClr val="tx1"/>
            </a:solidFill>
          </a:ln>
        </p:spPr>
      </p:pic>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0408" y="1260343"/>
            <a:ext cx="6104642" cy="4578482"/>
          </a:xfrm>
          <a:prstGeom prst="rect">
            <a:avLst/>
          </a:prstGeom>
          <a:ln w="3175">
            <a:solidFill>
              <a:schemeClr val="tx1"/>
            </a:solidFill>
          </a:ln>
        </p:spPr>
      </p:pic>
      <p:pic>
        <p:nvPicPr>
          <p:cNvPr id="7" name="図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68832" y="1260343"/>
            <a:ext cx="6104642" cy="4578482"/>
          </a:xfrm>
          <a:prstGeom prst="rect">
            <a:avLst/>
          </a:prstGeom>
          <a:ln w="3175">
            <a:solidFill>
              <a:schemeClr val="tx1"/>
            </a:solidFill>
          </a:ln>
        </p:spPr>
      </p:pic>
    </p:spTree>
    <p:extLst>
      <p:ext uri="{BB962C8B-B14F-4D97-AF65-F5344CB8AC3E}">
        <p14:creationId xmlns:p14="http://schemas.microsoft.com/office/powerpoint/2010/main" val="59941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3857" y="124981"/>
            <a:ext cx="11644552" cy="906318"/>
          </a:xfrm>
        </p:spPr>
        <p:txBody>
          <a:bodyPr>
            <a:normAutofit/>
          </a:bodyPr>
          <a:lstStyle/>
          <a:p>
            <a:pPr algn="ctr"/>
            <a:r>
              <a:rPr lang="ja-JP" altLang="en-US" sz="3600" b="1" dirty="0" smtClean="0">
                <a:solidFill>
                  <a:prstClr val="black"/>
                </a:solidFill>
              </a:rPr>
              <a:t>６－３　</a:t>
            </a:r>
            <a:r>
              <a:rPr lang="ja-JP" altLang="en-US" sz="3600" b="1" dirty="0" smtClean="0"/>
              <a:t>日本の</a:t>
            </a:r>
            <a:r>
              <a:rPr lang="en-US" altLang="ja-JP" sz="3600" b="1" dirty="0" smtClean="0"/>
              <a:t>NGO</a:t>
            </a:r>
            <a:r>
              <a:rPr lang="ja-JP" altLang="en-US" sz="3600" b="1" dirty="0" smtClean="0"/>
              <a:t>の活動</a:t>
            </a:r>
            <a:endParaRPr kumimoji="1" lang="ja-JP" altLang="en-US" sz="3600" b="1" dirty="0"/>
          </a:p>
        </p:txBody>
      </p:sp>
      <p:pic>
        <p:nvPicPr>
          <p:cNvPr id="4" name="コンテンツ プレースホルダー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34969" y="1031299"/>
            <a:ext cx="5515100" cy="5515100"/>
          </a:xfrm>
          <a:ln w="3175">
            <a:solidFill>
              <a:schemeClr val="tx1"/>
            </a:solidFill>
          </a:ln>
        </p:spPr>
      </p:pic>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2390" y="991184"/>
            <a:ext cx="4166410" cy="5555215"/>
          </a:xfrm>
          <a:prstGeom prst="rect">
            <a:avLst/>
          </a:prstGeom>
          <a:ln w="3175">
            <a:solidFill>
              <a:schemeClr val="tx1"/>
            </a:solidFill>
          </a:ln>
        </p:spPr>
      </p:pic>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8918" y="1031299"/>
            <a:ext cx="7353468" cy="5515100"/>
          </a:xfrm>
          <a:prstGeom prst="rect">
            <a:avLst/>
          </a:prstGeom>
          <a:ln w="3175">
            <a:solidFill>
              <a:schemeClr val="tx1"/>
            </a:solidFill>
          </a:ln>
        </p:spPr>
      </p:pic>
      <p:pic>
        <p:nvPicPr>
          <p:cNvPr id="5" name="図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3857" y="1031299"/>
            <a:ext cx="7353468" cy="5515100"/>
          </a:xfrm>
          <a:prstGeom prst="rect">
            <a:avLst/>
          </a:prstGeom>
          <a:ln w="3175">
            <a:solidFill>
              <a:schemeClr val="tx1"/>
            </a:solidFill>
          </a:ln>
        </p:spPr>
      </p:pic>
    </p:spTree>
    <p:extLst>
      <p:ext uri="{BB962C8B-B14F-4D97-AF65-F5344CB8AC3E}">
        <p14:creationId xmlns:p14="http://schemas.microsoft.com/office/powerpoint/2010/main" val="40567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3857" y="124981"/>
            <a:ext cx="11644552" cy="906318"/>
          </a:xfrm>
        </p:spPr>
        <p:txBody>
          <a:bodyPr>
            <a:normAutofit/>
          </a:bodyPr>
          <a:lstStyle/>
          <a:p>
            <a:pPr algn="ctr"/>
            <a:r>
              <a:rPr lang="ja-JP" altLang="en-US" sz="5400" b="1" dirty="0" smtClean="0">
                <a:solidFill>
                  <a:prstClr val="black"/>
                </a:solidFill>
              </a:rPr>
              <a:t>７　</a:t>
            </a:r>
            <a:r>
              <a:rPr lang="ja-JP" altLang="en-US" sz="5400" b="1" dirty="0" smtClean="0"/>
              <a:t>モンゴル</a:t>
            </a:r>
            <a:r>
              <a:rPr lang="en-US" altLang="ja-JP" sz="5400" b="1" dirty="0" smtClean="0"/>
              <a:t>NG</a:t>
            </a:r>
            <a:r>
              <a:rPr lang="en-US" altLang="ja-JP" sz="5400" b="1" dirty="0"/>
              <a:t>O</a:t>
            </a:r>
            <a:endParaRPr kumimoji="1" lang="ja-JP" altLang="en-US" sz="5400" b="1" dirty="0"/>
          </a:p>
        </p:txBody>
      </p:sp>
      <p:pic>
        <p:nvPicPr>
          <p:cNvPr id="4" name="コンテンツ プレースホルダー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3857" y="1673226"/>
            <a:ext cx="5121178" cy="3840883"/>
          </a:xfrm>
          <a:ln w="3175">
            <a:solidFill>
              <a:schemeClr val="tx1"/>
            </a:solidFill>
          </a:ln>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0172" y="1114426"/>
            <a:ext cx="4255725" cy="5674301"/>
          </a:xfrm>
          <a:prstGeom prst="rect">
            <a:avLst/>
          </a:prstGeom>
          <a:ln w="3175">
            <a:solidFill>
              <a:schemeClr val="tx1"/>
            </a:solidFill>
          </a:ln>
        </p:spPr>
      </p:pic>
      <p:pic>
        <p:nvPicPr>
          <p:cNvPr id="6" name="コンテンツ プレースホルダー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0171" y="1031299"/>
            <a:ext cx="4318070" cy="5757428"/>
          </a:xfrm>
          <a:prstGeom prst="rect">
            <a:avLst/>
          </a:prstGeom>
          <a:ln w="3175">
            <a:solidFill>
              <a:schemeClr val="tx1"/>
            </a:solidFill>
          </a:ln>
        </p:spPr>
      </p:pic>
    </p:spTree>
    <p:extLst>
      <p:ext uri="{BB962C8B-B14F-4D97-AF65-F5344CB8AC3E}">
        <p14:creationId xmlns:p14="http://schemas.microsoft.com/office/powerpoint/2010/main" val="346494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8146" y="215900"/>
            <a:ext cx="10123055" cy="1325563"/>
          </a:xfrm>
        </p:spPr>
        <p:txBody>
          <a:bodyPr>
            <a:normAutofit/>
          </a:bodyPr>
          <a:lstStyle/>
          <a:p>
            <a:pPr algn="ctr"/>
            <a:r>
              <a:rPr kumimoji="1" lang="ja-JP" altLang="en-US" sz="5400" b="1" dirty="0" smtClean="0"/>
              <a:t>８　代表的な森林地域</a:t>
            </a:r>
            <a:endParaRPr kumimoji="1" lang="ja-JP" altLang="en-US" sz="5400" b="1" dirty="0"/>
          </a:p>
        </p:txBody>
      </p:sp>
      <p:sp>
        <p:nvSpPr>
          <p:cNvPr id="5" name="正方形/長方形 4"/>
          <p:cNvSpPr/>
          <p:nvPr/>
        </p:nvSpPr>
        <p:spPr>
          <a:xfrm>
            <a:off x="6410036" y="3864696"/>
            <a:ext cx="1366982" cy="45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8617527" y="3565236"/>
            <a:ext cx="1339273" cy="28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34381" y="1958513"/>
            <a:ext cx="6936091" cy="4899487"/>
          </a:xfrm>
          <a:prstGeom prst="rect">
            <a:avLst/>
          </a:prstGeom>
        </p:spPr>
      </p:pic>
      <p:sp>
        <p:nvSpPr>
          <p:cNvPr id="8" name="コンテンツ プレースホルダー 9"/>
          <p:cNvSpPr txBox="1">
            <a:spLocks/>
          </p:cNvSpPr>
          <p:nvPr/>
        </p:nvSpPr>
        <p:spPr>
          <a:xfrm>
            <a:off x="7642095" y="2615454"/>
            <a:ext cx="3943928" cy="1249242"/>
          </a:xfrm>
          <a:prstGeom prst="rect">
            <a:avLst/>
          </a:prstGeom>
          <a:solidFill>
            <a:schemeClr val="bg1"/>
          </a:solidFill>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400" dirty="0" smtClean="0"/>
              <a:t>セレンゲ県</a:t>
            </a:r>
            <a:endParaRPr lang="en-US" altLang="ja-JP" sz="4400" dirty="0" smtClean="0"/>
          </a:p>
          <a:p>
            <a:pPr marL="0" indent="0">
              <a:buFont typeface="Arial" panose="020B0604020202020204" pitchFamily="34" charset="0"/>
              <a:buNone/>
            </a:pPr>
            <a:r>
              <a:rPr lang="ja-JP" altLang="en-US" sz="4400" b="1" dirty="0" smtClean="0"/>
              <a:t>ボガント</a:t>
            </a:r>
            <a:r>
              <a:rPr lang="ja-JP" altLang="en-US" sz="4400" b="1" dirty="0"/>
              <a:t>村</a:t>
            </a:r>
            <a:endParaRPr lang="en-US" altLang="ja-JP" b="1" dirty="0" smtClean="0"/>
          </a:p>
        </p:txBody>
      </p:sp>
      <p:sp>
        <p:nvSpPr>
          <p:cNvPr id="3" name="コンテンツ プレースホルダー 9"/>
          <p:cNvSpPr>
            <a:spLocks noGrp="1"/>
          </p:cNvSpPr>
          <p:nvPr>
            <p:ph sz="half" idx="1"/>
          </p:nvPr>
        </p:nvSpPr>
        <p:spPr>
          <a:xfrm>
            <a:off x="634531" y="1735275"/>
            <a:ext cx="3946347" cy="1279389"/>
          </a:xfrm>
          <a:solidFill>
            <a:schemeClr val="bg1"/>
          </a:solidFill>
        </p:spPr>
        <p:txBody>
          <a:bodyPr anchor="ctr">
            <a:normAutofit fontScale="92500" lnSpcReduction="10000"/>
          </a:bodyPr>
          <a:lstStyle/>
          <a:p>
            <a:pPr marL="0" indent="0" algn="r">
              <a:buNone/>
            </a:pPr>
            <a:r>
              <a:rPr lang="ja-JP" altLang="en-US" sz="4400" dirty="0" smtClean="0"/>
              <a:t>フブスグル県</a:t>
            </a:r>
            <a:endParaRPr lang="en-US" altLang="ja-JP" sz="4400" dirty="0" smtClean="0"/>
          </a:p>
          <a:p>
            <a:pPr marL="0" indent="0" algn="r">
              <a:buNone/>
            </a:pPr>
            <a:r>
              <a:rPr lang="ja-JP" altLang="en-US" sz="4400" b="1" dirty="0"/>
              <a:t>ダルハデン</a:t>
            </a:r>
            <a:r>
              <a:rPr lang="ja-JP" altLang="en-US" sz="4400" b="1" dirty="0" smtClean="0"/>
              <a:t>地方</a:t>
            </a:r>
            <a:endParaRPr lang="en-US" altLang="ja-JP" sz="4400" b="1" dirty="0" smtClean="0"/>
          </a:p>
        </p:txBody>
      </p:sp>
      <p:sp>
        <p:nvSpPr>
          <p:cNvPr id="10" name="右矢印 9"/>
          <p:cNvSpPr/>
          <p:nvPr/>
        </p:nvSpPr>
        <p:spPr>
          <a:xfrm rot="9101764">
            <a:off x="6671921" y="3103606"/>
            <a:ext cx="978408" cy="384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rot="1983859">
            <a:off x="4643402" y="2814705"/>
            <a:ext cx="415637" cy="352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6601068" y="3565236"/>
            <a:ext cx="123582" cy="132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rot="1204522">
            <a:off x="5232515" y="3054550"/>
            <a:ext cx="310908" cy="4943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34056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1087100" y="0"/>
            <a:ext cx="1028700" cy="316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0" y="0"/>
            <a:ext cx="1524000" cy="316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4115" y="61911"/>
            <a:ext cx="8080131" cy="6060098"/>
          </a:xfrm>
          <a:prstGeom prst="rect">
            <a:avLst/>
          </a:prstGeom>
          <a:ln w="3175">
            <a:solidFill>
              <a:schemeClr val="tx1"/>
            </a:solidFill>
          </a:ln>
        </p:spPr>
      </p:pic>
      <p:sp>
        <p:nvSpPr>
          <p:cNvPr id="7" name="テキスト ボックス 6"/>
          <p:cNvSpPr txBox="1"/>
          <p:nvPr/>
        </p:nvSpPr>
        <p:spPr>
          <a:xfrm>
            <a:off x="4245217" y="6320202"/>
            <a:ext cx="4298707" cy="369332"/>
          </a:xfrm>
          <a:prstGeom prst="rect">
            <a:avLst/>
          </a:prstGeom>
          <a:noFill/>
        </p:spPr>
        <p:txBody>
          <a:bodyPr wrap="square" rtlCol="0">
            <a:spAutoFit/>
          </a:bodyPr>
          <a:lstStyle/>
          <a:p>
            <a:r>
              <a:rPr kumimoji="1" lang="ja-JP" altLang="en-US" dirty="0" smtClean="0"/>
              <a:t>セレンゲ県ユーロ郡ボガント村林班図</a:t>
            </a:r>
            <a:endParaRPr kumimoji="1" lang="ja-JP" altLang="en-US" dirty="0"/>
          </a:p>
        </p:txBody>
      </p:sp>
    </p:spTree>
    <p:extLst>
      <p:ext uri="{BB962C8B-B14F-4D97-AF65-F5344CB8AC3E}">
        <p14:creationId xmlns:p14="http://schemas.microsoft.com/office/powerpoint/2010/main" val="1289243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49615" y="717073"/>
            <a:ext cx="6611580" cy="4958684"/>
          </a:xfrm>
          <a:prstGeom prst="rect">
            <a:avLst/>
          </a:prstGeom>
          <a:ln w="3175">
            <a:solidFill>
              <a:schemeClr val="tx1"/>
            </a:solidFill>
          </a:ln>
        </p:spPr>
      </p:pic>
      <p:pic>
        <p:nvPicPr>
          <p:cNvPr id="12" name="図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9615" y="717073"/>
            <a:ext cx="6611580" cy="4958684"/>
          </a:xfrm>
          <a:prstGeom prst="rect">
            <a:avLst/>
          </a:prstGeom>
          <a:ln w="3175">
            <a:solidFill>
              <a:schemeClr val="tx1"/>
            </a:solidFill>
          </a:ln>
        </p:spPr>
      </p:pic>
      <p:pic>
        <p:nvPicPr>
          <p:cNvPr id="13" name="図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9616" y="717073"/>
            <a:ext cx="6611578" cy="4958684"/>
          </a:xfrm>
          <a:prstGeom prst="rect">
            <a:avLst/>
          </a:prstGeom>
          <a:ln w="3175">
            <a:solidFill>
              <a:schemeClr val="tx1"/>
            </a:solidFill>
          </a:ln>
        </p:spPr>
      </p:pic>
      <p:pic>
        <p:nvPicPr>
          <p:cNvPr id="3" name="図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20826" y="695481"/>
            <a:ext cx="6669157" cy="5001868"/>
          </a:xfrm>
          <a:prstGeom prst="rect">
            <a:avLst/>
          </a:prstGeom>
        </p:spPr>
      </p:pic>
      <p:sp>
        <p:nvSpPr>
          <p:cNvPr id="8" name="正方形/長方形 7"/>
          <p:cNvSpPr/>
          <p:nvPr/>
        </p:nvSpPr>
        <p:spPr>
          <a:xfrm>
            <a:off x="11087100" y="0"/>
            <a:ext cx="1028700" cy="316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0" y="0"/>
            <a:ext cx="1524000" cy="316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8007" y="105870"/>
            <a:ext cx="4545074" cy="6060099"/>
          </a:xfrm>
          <a:prstGeom prst="rect">
            <a:avLst/>
          </a:prstGeom>
          <a:ln w="3175">
            <a:solidFill>
              <a:schemeClr val="tx1"/>
            </a:solidFill>
          </a:ln>
        </p:spPr>
      </p:pic>
      <p:sp>
        <p:nvSpPr>
          <p:cNvPr id="7" name="テキスト ボックス 6"/>
          <p:cNvSpPr txBox="1"/>
          <p:nvPr/>
        </p:nvSpPr>
        <p:spPr>
          <a:xfrm>
            <a:off x="3732955" y="6282391"/>
            <a:ext cx="4922450" cy="369332"/>
          </a:xfrm>
          <a:prstGeom prst="rect">
            <a:avLst/>
          </a:prstGeom>
          <a:noFill/>
        </p:spPr>
        <p:txBody>
          <a:bodyPr wrap="square" rtlCol="0">
            <a:spAutoFit/>
          </a:bodyPr>
          <a:lstStyle/>
          <a:p>
            <a:pPr algn="ctr"/>
            <a:r>
              <a:rPr lang="ja-JP" altLang="en-US" dirty="0" smtClean="0"/>
              <a:t>セレンゲ県ユーロ郡ボガント村の加工工場</a:t>
            </a:r>
            <a:endParaRPr kumimoji="1" lang="ja-JP" altLang="en-US" dirty="0"/>
          </a:p>
        </p:txBody>
      </p:sp>
      <p:pic>
        <p:nvPicPr>
          <p:cNvPr id="10" name="図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37825" y="704469"/>
            <a:ext cx="6652158" cy="4989119"/>
          </a:xfrm>
          <a:prstGeom prst="rect">
            <a:avLst/>
          </a:prstGeom>
          <a:ln w="3175">
            <a:solidFill>
              <a:schemeClr val="tx1"/>
            </a:solidFill>
          </a:ln>
        </p:spPr>
      </p:pic>
      <p:pic>
        <p:nvPicPr>
          <p:cNvPr id="11" name="図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37825" y="691719"/>
            <a:ext cx="6669159" cy="5001869"/>
          </a:xfrm>
          <a:prstGeom prst="rect">
            <a:avLst/>
          </a:prstGeom>
          <a:ln w="3175">
            <a:solidFill>
              <a:schemeClr val="tx1"/>
            </a:solidFill>
          </a:ln>
        </p:spPr>
      </p:pic>
      <p:pic>
        <p:nvPicPr>
          <p:cNvPr id="2" name="図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49615" y="693863"/>
            <a:ext cx="6680441" cy="5010330"/>
          </a:xfrm>
          <a:prstGeom prst="rect">
            <a:avLst/>
          </a:prstGeom>
        </p:spPr>
      </p:pic>
    </p:spTree>
    <p:extLst>
      <p:ext uri="{BB962C8B-B14F-4D97-AF65-F5344CB8AC3E}">
        <p14:creationId xmlns:p14="http://schemas.microsoft.com/office/powerpoint/2010/main" val="199714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0981" y="1108964"/>
            <a:ext cx="5804994" cy="4353745"/>
          </a:xfrm>
          <a:ln w="3175">
            <a:solidFill>
              <a:schemeClr val="tx1"/>
            </a:solidFill>
          </a:ln>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3150" y="1108964"/>
            <a:ext cx="5839559" cy="4379669"/>
          </a:xfrm>
          <a:prstGeom prst="rect">
            <a:avLst/>
          </a:prstGeom>
          <a:ln w="3175">
            <a:solidFill>
              <a:schemeClr val="tx1"/>
            </a:solidFill>
          </a:ln>
        </p:spPr>
      </p:pic>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3149" y="1096246"/>
            <a:ext cx="5869217" cy="4401912"/>
          </a:xfrm>
          <a:prstGeom prst="rect">
            <a:avLst/>
          </a:prstGeom>
          <a:ln w="3175">
            <a:solidFill>
              <a:schemeClr val="tx1"/>
            </a:solidFill>
          </a:ln>
        </p:spPr>
      </p:pic>
      <p:sp>
        <p:nvSpPr>
          <p:cNvPr id="8" name="テキスト ボックス 7"/>
          <p:cNvSpPr txBox="1"/>
          <p:nvPr/>
        </p:nvSpPr>
        <p:spPr>
          <a:xfrm>
            <a:off x="3691924" y="6120466"/>
            <a:ext cx="4922450" cy="369332"/>
          </a:xfrm>
          <a:prstGeom prst="rect">
            <a:avLst/>
          </a:prstGeom>
          <a:noFill/>
        </p:spPr>
        <p:txBody>
          <a:bodyPr wrap="square" rtlCol="0">
            <a:spAutoFit/>
          </a:bodyPr>
          <a:lstStyle/>
          <a:p>
            <a:pPr algn="ctr"/>
            <a:r>
              <a:rPr lang="ja-JP" altLang="en-US" dirty="0" smtClean="0"/>
              <a:t>セレンゲ県ユーロ郡ボガント村の苗畑</a:t>
            </a:r>
            <a:endParaRPr kumimoji="1" lang="ja-JP" altLang="en-US" dirty="0"/>
          </a:p>
        </p:txBody>
      </p:sp>
    </p:spTree>
    <p:extLst>
      <p:ext uri="{BB962C8B-B14F-4D97-AF65-F5344CB8AC3E}">
        <p14:creationId xmlns:p14="http://schemas.microsoft.com/office/powerpoint/2010/main" val="274986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752601" y="2609561"/>
            <a:ext cx="8776854" cy="1325563"/>
          </a:xfrm>
        </p:spPr>
        <p:txBody>
          <a:bodyPr>
            <a:normAutofit/>
          </a:bodyPr>
          <a:lstStyle/>
          <a:p>
            <a:pPr algn="ctr"/>
            <a:r>
              <a:rPr kumimoji="1" lang="ja-JP" altLang="en-US" sz="8000" b="1" dirty="0" smtClean="0"/>
              <a:t>１　はじめに</a:t>
            </a:r>
            <a:endParaRPr kumimoji="1" lang="ja-JP" altLang="en-US" sz="8000" b="1" dirty="0"/>
          </a:p>
        </p:txBody>
      </p:sp>
    </p:spTree>
    <p:extLst>
      <p:ext uri="{BB962C8B-B14F-4D97-AF65-F5344CB8AC3E}">
        <p14:creationId xmlns:p14="http://schemas.microsoft.com/office/powerpoint/2010/main" val="3291685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0981" y="1108964"/>
            <a:ext cx="5804993" cy="4353745"/>
          </a:xfrm>
          <a:ln w="3175">
            <a:solidFill>
              <a:schemeClr val="tx1"/>
            </a:solidFill>
          </a:ln>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3150" y="1108964"/>
            <a:ext cx="5839558" cy="4379669"/>
          </a:xfrm>
          <a:prstGeom prst="rect">
            <a:avLst/>
          </a:prstGeom>
          <a:ln w="3175">
            <a:solidFill>
              <a:schemeClr val="tx1"/>
            </a:solidFill>
          </a:ln>
        </p:spPr>
      </p:pic>
      <p:sp>
        <p:nvSpPr>
          <p:cNvPr id="8" name="テキスト ボックス 7"/>
          <p:cNvSpPr txBox="1"/>
          <p:nvPr/>
        </p:nvSpPr>
        <p:spPr>
          <a:xfrm>
            <a:off x="320074" y="5625166"/>
            <a:ext cx="5156801" cy="646331"/>
          </a:xfrm>
          <a:prstGeom prst="rect">
            <a:avLst/>
          </a:prstGeom>
          <a:noFill/>
        </p:spPr>
        <p:txBody>
          <a:bodyPr wrap="square" rtlCol="0">
            <a:spAutoFit/>
          </a:bodyPr>
          <a:lstStyle/>
          <a:p>
            <a:pPr algn="ctr"/>
            <a:r>
              <a:rPr lang="ja-JP" altLang="en-US" dirty="0" smtClean="0"/>
              <a:t>山火事跡地に植林された林齢</a:t>
            </a:r>
            <a:r>
              <a:rPr lang="en-US" altLang="ja-JP" dirty="0" smtClean="0"/>
              <a:t>12</a:t>
            </a:r>
            <a:r>
              <a:rPr lang="ja-JP" altLang="en-US" dirty="0" smtClean="0"/>
              <a:t>年の</a:t>
            </a:r>
            <a:endParaRPr lang="en-US" altLang="ja-JP" dirty="0" smtClean="0"/>
          </a:p>
          <a:p>
            <a:pPr algn="ctr"/>
            <a:r>
              <a:rPr lang="ja-JP" altLang="en-US" dirty="0" smtClean="0"/>
              <a:t>ヨーロッパアカマツ</a:t>
            </a:r>
            <a:r>
              <a:rPr lang="en-US" altLang="ja-JP" dirty="0" smtClean="0"/>
              <a:t>(2500</a:t>
            </a:r>
            <a:r>
              <a:rPr lang="ja-JP" altLang="en-US" dirty="0" smtClean="0"/>
              <a:t>本</a:t>
            </a:r>
            <a:r>
              <a:rPr lang="en-US" altLang="ja-JP" dirty="0" smtClean="0"/>
              <a:t>/ha)</a:t>
            </a:r>
            <a:endParaRPr kumimoji="1" lang="ja-JP" altLang="en-US" dirty="0"/>
          </a:p>
        </p:txBody>
      </p:sp>
      <p:sp>
        <p:nvSpPr>
          <p:cNvPr id="6" name="テキスト ボックス 5"/>
          <p:cNvSpPr txBox="1"/>
          <p:nvPr/>
        </p:nvSpPr>
        <p:spPr>
          <a:xfrm>
            <a:off x="6494528" y="5663266"/>
            <a:ext cx="5156801" cy="369332"/>
          </a:xfrm>
          <a:prstGeom prst="rect">
            <a:avLst/>
          </a:prstGeom>
          <a:noFill/>
        </p:spPr>
        <p:txBody>
          <a:bodyPr wrap="square" rtlCol="0">
            <a:spAutoFit/>
          </a:bodyPr>
          <a:lstStyle/>
          <a:p>
            <a:pPr algn="ctr"/>
            <a:r>
              <a:rPr kumimoji="1" lang="ja-JP" altLang="en-US" dirty="0" smtClean="0"/>
              <a:t>地掻（</a:t>
            </a:r>
            <a:r>
              <a:rPr kumimoji="1" lang="en-US" altLang="ja-JP" dirty="0" smtClean="0"/>
              <a:t>1994</a:t>
            </a:r>
            <a:r>
              <a:rPr kumimoji="1" lang="ja-JP" altLang="en-US" dirty="0" smtClean="0"/>
              <a:t>年実施）により更新したカンバ類</a:t>
            </a:r>
            <a:endParaRPr kumimoji="1" lang="ja-JP" altLang="en-US" dirty="0"/>
          </a:p>
        </p:txBody>
      </p:sp>
    </p:spTree>
    <p:extLst>
      <p:ext uri="{BB962C8B-B14F-4D97-AF65-F5344CB8AC3E}">
        <p14:creationId xmlns:p14="http://schemas.microsoft.com/office/powerpoint/2010/main" val="1518189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92072" y="207469"/>
            <a:ext cx="8083201" cy="6062400"/>
          </a:xfrm>
          <a:ln w="3175">
            <a:solidFill>
              <a:schemeClr val="tx1"/>
            </a:solidFill>
          </a:ln>
        </p:spPr>
      </p:pic>
      <p:sp>
        <p:nvSpPr>
          <p:cNvPr id="8" name="テキスト ボックス 7"/>
          <p:cNvSpPr txBox="1"/>
          <p:nvPr/>
        </p:nvSpPr>
        <p:spPr>
          <a:xfrm>
            <a:off x="3423492" y="6343757"/>
            <a:ext cx="5156801" cy="369332"/>
          </a:xfrm>
          <a:prstGeom prst="rect">
            <a:avLst/>
          </a:prstGeom>
          <a:noFill/>
        </p:spPr>
        <p:txBody>
          <a:bodyPr wrap="square" rtlCol="0">
            <a:spAutoFit/>
          </a:bodyPr>
          <a:lstStyle/>
          <a:p>
            <a:pPr algn="ctr"/>
            <a:r>
              <a:rPr lang="ja-JP" altLang="en-US" dirty="0" smtClean="0"/>
              <a:t>フブスグル県ダルハデン地方のエコクラブ活動</a:t>
            </a:r>
            <a:endParaRPr kumimoji="1" lang="ja-JP" altLang="en-US" dirty="0"/>
          </a:p>
        </p:txBody>
      </p:sp>
      <p:pic>
        <p:nvPicPr>
          <p:cNvPr id="9" name="コンテンツ プレースホルダー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92071" y="182991"/>
            <a:ext cx="8083201" cy="6062401"/>
          </a:xfrm>
          <a:prstGeom prst="rect">
            <a:avLst/>
          </a:prstGeom>
          <a:ln w="3175">
            <a:solidFill>
              <a:schemeClr val="tx1"/>
            </a:solidFill>
          </a:ln>
        </p:spPr>
      </p:pic>
      <p:pic>
        <p:nvPicPr>
          <p:cNvPr id="7" name="コンテンツ プレースホルダー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92070" y="194697"/>
            <a:ext cx="8083202" cy="6062402"/>
          </a:xfrm>
          <a:prstGeom prst="rect">
            <a:avLst/>
          </a:prstGeom>
          <a:ln w="3175">
            <a:solidFill>
              <a:schemeClr val="tx1"/>
            </a:solidFill>
          </a:ln>
        </p:spPr>
      </p:pic>
      <p:pic>
        <p:nvPicPr>
          <p:cNvPr id="10" name="コンテンツ プレースホルダー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92069" y="170221"/>
            <a:ext cx="8132864" cy="6099648"/>
          </a:xfrm>
          <a:prstGeom prst="rect">
            <a:avLst/>
          </a:prstGeom>
          <a:ln w="3175">
            <a:solidFill>
              <a:schemeClr val="tx1"/>
            </a:solidFill>
          </a:ln>
        </p:spPr>
      </p:pic>
    </p:spTree>
    <p:extLst>
      <p:ext uri="{BB962C8B-B14F-4D97-AF65-F5344CB8AC3E}">
        <p14:creationId xmlns:p14="http://schemas.microsoft.com/office/powerpoint/2010/main" val="271256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389" y="0"/>
            <a:ext cx="5143499" cy="6858000"/>
          </a:xfrm>
          <a:prstGeom prst="rect">
            <a:avLst/>
          </a:prstGeom>
          <a:ln w="3175">
            <a:solidFill>
              <a:schemeClr val="tx1"/>
            </a:solidFill>
          </a:ln>
        </p:spPr>
      </p:pic>
      <p:sp>
        <p:nvSpPr>
          <p:cNvPr id="8" name="テキスト ボックス 7"/>
          <p:cNvSpPr txBox="1"/>
          <p:nvPr/>
        </p:nvSpPr>
        <p:spPr>
          <a:xfrm>
            <a:off x="5371887" y="443566"/>
            <a:ext cx="6820113" cy="1200329"/>
          </a:xfrm>
          <a:prstGeom prst="rect">
            <a:avLst/>
          </a:prstGeom>
          <a:noFill/>
        </p:spPr>
        <p:txBody>
          <a:bodyPr wrap="square" rtlCol="0">
            <a:spAutoFit/>
          </a:bodyPr>
          <a:lstStyle/>
          <a:p>
            <a:r>
              <a:rPr lang="ja-JP" altLang="en-US" dirty="0" smtClean="0"/>
              <a:t>学名：</a:t>
            </a:r>
            <a:r>
              <a:rPr lang="en-US" altLang="ja-JP" sz="1600" i="1" dirty="0" err="1" smtClean="0"/>
              <a:t>Amygdalus</a:t>
            </a:r>
            <a:r>
              <a:rPr lang="en-US" altLang="ja-JP" sz="1600" i="1" dirty="0" smtClean="0"/>
              <a:t> </a:t>
            </a:r>
            <a:r>
              <a:rPr lang="en-US" altLang="ja-JP" sz="1600" i="1" dirty="0" err="1"/>
              <a:t>mongolicus</a:t>
            </a:r>
            <a:r>
              <a:rPr lang="en-US" altLang="ja-JP" sz="1600" i="1" dirty="0"/>
              <a:t> Maxim., </a:t>
            </a:r>
            <a:r>
              <a:rPr lang="en-US" altLang="ja-JP" sz="1600" i="1" dirty="0" err="1"/>
              <a:t>Prunus</a:t>
            </a:r>
            <a:r>
              <a:rPr lang="en-US" altLang="ja-JP" sz="1600" i="1" dirty="0"/>
              <a:t> </a:t>
            </a:r>
            <a:r>
              <a:rPr lang="en-US" altLang="ja-JP" sz="1600" i="1" dirty="0" err="1"/>
              <a:t>mongolica</a:t>
            </a:r>
            <a:r>
              <a:rPr lang="en-US" altLang="ja-JP" sz="1600" i="1" dirty="0"/>
              <a:t> </a:t>
            </a:r>
            <a:r>
              <a:rPr lang="en-US" altLang="ja-JP" sz="1600" i="1" dirty="0" smtClean="0"/>
              <a:t>Maxim</a:t>
            </a:r>
          </a:p>
          <a:p>
            <a:r>
              <a:rPr lang="ja-JP" altLang="en-US" dirty="0" smtClean="0"/>
              <a:t>モンゴル名：</a:t>
            </a:r>
            <a:r>
              <a:rPr lang="en-US" altLang="ja-JP" dirty="0" smtClean="0"/>
              <a:t>Mongol </a:t>
            </a:r>
            <a:r>
              <a:rPr lang="en-US" altLang="ja-JP" dirty="0" err="1" smtClean="0"/>
              <a:t>buils</a:t>
            </a:r>
            <a:r>
              <a:rPr lang="ja-JP" altLang="en-US" dirty="0" smtClean="0"/>
              <a:t>（ボイルス）</a:t>
            </a:r>
            <a:endParaRPr lang="en-US" altLang="ja-JP" dirty="0" smtClean="0"/>
          </a:p>
          <a:p>
            <a:r>
              <a:rPr lang="ja-JP" altLang="en-US" dirty="0" smtClean="0"/>
              <a:t>英名：</a:t>
            </a:r>
            <a:r>
              <a:rPr lang="en-US" altLang="ja-JP" dirty="0" smtClean="0"/>
              <a:t>Mongolian </a:t>
            </a:r>
            <a:r>
              <a:rPr lang="en-US" altLang="ja-JP" dirty="0"/>
              <a:t>Almond, Mongolian </a:t>
            </a:r>
            <a:r>
              <a:rPr lang="en-US" altLang="ja-JP" dirty="0" smtClean="0"/>
              <a:t>Peach</a:t>
            </a:r>
          </a:p>
          <a:p>
            <a:r>
              <a:rPr kumimoji="1" lang="ja-JP" altLang="en-US" dirty="0" smtClean="0"/>
              <a:t>通称：モンゴル桜</a:t>
            </a:r>
            <a:endParaRPr kumimoji="1" lang="ja-JP" altLang="en-US" dirty="0"/>
          </a:p>
        </p:txBody>
      </p:sp>
      <p:pic>
        <p:nvPicPr>
          <p:cNvPr id="4" name="コンテンツ プレースホルダー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28388" y="0"/>
            <a:ext cx="5143499" cy="6858000"/>
          </a:xfrm>
          <a:ln w="3175">
            <a:solidFill>
              <a:schemeClr val="tx1"/>
            </a:solidFill>
          </a:ln>
        </p:spPr>
      </p:pic>
    </p:spTree>
    <p:extLst>
      <p:ext uri="{BB962C8B-B14F-4D97-AF65-F5344CB8AC3E}">
        <p14:creationId xmlns:p14="http://schemas.microsoft.com/office/powerpoint/2010/main" val="289744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504136" y="6383512"/>
            <a:ext cx="5156801" cy="369332"/>
          </a:xfrm>
          <a:prstGeom prst="rect">
            <a:avLst/>
          </a:prstGeom>
          <a:noFill/>
        </p:spPr>
        <p:txBody>
          <a:bodyPr wrap="square" rtlCol="0">
            <a:spAutoFit/>
          </a:bodyPr>
          <a:lstStyle/>
          <a:p>
            <a:pPr algn="ctr"/>
            <a:r>
              <a:rPr kumimoji="1" lang="ja-JP" altLang="en-US" dirty="0" smtClean="0"/>
              <a:t>ハナイグチ系きのこ</a:t>
            </a:r>
            <a:endParaRPr kumimoji="1" lang="ja-JP" altLang="en-US" dirty="0"/>
          </a:p>
        </p:txBody>
      </p:sp>
      <p:pic>
        <p:nvPicPr>
          <p:cNvPr id="9" name="コンテンツ プレースホルダー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45018" y="84841"/>
            <a:ext cx="8245314" cy="6183984"/>
          </a:xfrm>
          <a:prstGeom prst="rect">
            <a:avLst/>
          </a:prstGeom>
          <a:ln w="3175">
            <a:solidFill>
              <a:schemeClr val="tx1"/>
            </a:solidFill>
          </a:ln>
        </p:spPr>
      </p:pic>
      <p:pic>
        <p:nvPicPr>
          <p:cNvPr id="7" name="コンテンツ プレースホルダー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5018" y="84841"/>
            <a:ext cx="8245312" cy="6183984"/>
          </a:xfrm>
          <a:prstGeom prst="rect">
            <a:avLst/>
          </a:prstGeom>
          <a:ln w="3175">
            <a:solidFill>
              <a:schemeClr val="tx1"/>
            </a:solidFill>
          </a:ln>
        </p:spPr>
      </p:pic>
    </p:spTree>
    <p:extLst>
      <p:ext uri="{BB962C8B-B14F-4D97-AF65-F5344CB8AC3E}">
        <p14:creationId xmlns:p14="http://schemas.microsoft.com/office/powerpoint/2010/main" val="100767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14920" y="243349"/>
            <a:ext cx="7371681" cy="5528761"/>
          </a:xfrm>
          <a:prstGeom prst="rect">
            <a:avLst/>
          </a:prstGeom>
          <a:ln w="3175">
            <a:solidFill>
              <a:schemeClr val="tx1"/>
            </a:solidFill>
          </a:ln>
        </p:spPr>
      </p:pic>
      <p:pic>
        <p:nvPicPr>
          <p:cNvPr id="3" name="図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14919" y="243349"/>
            <a:ext cx="7371682" cy="5528762"/>
          </a:xfrm>
          <a:prstGeom prst="rect">
            <a:avLst/>
          </a:prstGeom>
          <a:ln w="3175">
            <a:solidFill>
              <a:schemeClr val="tx1"/>
            </a:solidFill>
          </a:ln>
        </p:spPr>
      </p:pic>
      <p:pic>
        <p:nvPicPr>
          <p:cNvPr id="2" name="図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14918" y="220257"/>
            <a:ext cx="7371681" cy="5528761"/>
          </a:xfrm>
          <a:prstGeom prst="rect">
            <a:avLst/>
          </a:prstGeom>
          <a:ln w="3175">
            <a:solidFill>
              <a:schemeClr val="tx1"/>
            </a:solidFill>
          </a:ln>
        </p:spPr>
      </p:pic>
      <p:pic>
        <p:nvPicPr>
          <p:cNvPr id="5" name="図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14915" y="220256"/>
            <a:ext cx="7417381" cy="5563035"/>
          </a:xfrm>
          <a:prstGeom prst="rect">
            <a:avLst/>
          </a:prstGeom>
          <a:ln w="3175">
            <a:solidFill>
              <a:schemeClr val="tx1"/>
            </a:solidFill>
          </a:ln>
        </p:spPr>
      </p:pic>
      <p:sp>
        <p:nvSpPr>
          <p:cNvPr id="8" name="テキスト ボックス 7"/>
          <p:cNvSpPr txBox="1"/>
          <p:nvPr/>
        </p:nvSpPr>
        <p:spPr>
          <a:xfrm>
            <a:off x="1282179" y="6101933"/>
            <a:ext cx="8701378" cy="369332"/>
          </a:xfrm>
          <a:prstGeom prst="rect">
            <a:avLst/>
          </a:prstGeom>
          <a:noFill/>
        </p:spPr>
        <p:txBody>
          <a:bodyPr wrap="square" rtlCol="0">
            <a:spAutoFit/>
          </a:bodyPr>
          <a:lstStyle/>
          <a:p>
            <a:pPr algn="ctr"/>
            <a:r>
              <a:rPr kumimoji="1" lang="ja-JP" altLang="en-US" dirty="0" smtClean="0"/>
              <a:t>松の実、チャチャルガン（シーベリー）などの特用林産物</a:t>
            </a:r>
            <a:endParaRPr kumimoji="1" lang="ja-JP" altLang="en-US" dirty="0"/>
          </a:p>
        </p:txBody>
      </p:sp>
      <p:pic>
        <p:nvPicPr>
          <p:cNvPr id="10" name="図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6968" y="220257"/>
            <a:ext cx="3878215" cy="5577832"/>
          </a:xfrm>
          <a:prstGeom prst="rect">
            <a:avLst/>
          </a:prstGeom>
          <a:ln w="3175">
            <a:solidFill>
              <a:schemeClr val="tx1"/>
            </a:solidFill>
          </a:ln>
        </p:spPr>
      </p:pic>
      <p:pic>
        <p:nvPicPr>
          <p:cNvPr id="9" name="図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6968" y="220256"/>
            <a:ext cx="3878215" cy="2908661"/>
          </a:xfrm>
          <a:prstGeom prst="rect">
            <a:avLst/>
          </a:prstGeom>
          <a:ln w="3175">
            <a:solidFill>
              <a:schemeClr val="tx1"/>
            </a:solidFill>
          </a:ln>
        </p:spPr>
      </p:pic>
      <p:pic>
        <p:nvPicPr>
          <p:cNvPr id="11" name="図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1675" y="205456"/>
            <a:ext cx="4289318" cy="5719093"/>
          </a:xfrm>
          <a:prstGeom prst="rect">
            <a:avLst/>
          </a:prstGeom>
          <a:ln w="3175">
            <a:solidFill>
              <a:schemeClr val="tx1"/>
            </a:solidFill>
          </a:ln>
        </p:spPr>
      </p:pic>
    </p:spTree>
    <p:extLst>
      <p:ext uri="{BB962C8B-B14F-4D97-AF65-F5344CB8AC3E}">
        <p14:creationId xmlns:p14="http://schemas.microsoft.com/office/powerpoint/2010/main" val="118233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28281" y="6421"/>
            <a:ext cx="9135438" cy="6851579"/>
          </a:xfrm>
        </p:spPr>
      </p:pic>
      <p:sp>
        <p:nvSpPr>
          <p:cNvPr id="2" name="タイトル 1"/>
          <p:cNvSpPr>
            <a:spLocks noGrp="1"/>
          </p:cNvSpPr>
          <p:nvPr>
            <p:ph type="title"/>
          </p:nvPr>
        </p:nvSpPr>
        <p:spPr/>
        <p:txBody>
          <a:bodyPr>
            <a:normAutofit/>
          </a:bodyPr>
          <a:lstStyle/>
          <a:p>
            <a:pPr algn="ctr"/>
            <a:r>
              <a:rPr kumimoji="1" lang="ja-JP" altLang="en-US" sz="7200" b="1" dirty="0" smtClean="0"/>
              <a:t>おわり</a:t>
            </a:r>
            <a:endParaRPr kumimoji="1" lang="ja-JP" altLang="en-US" sz="7200" b="1" dirty="0"/>
          </a:p>
        </p:txBody>
      </p:sp>
    </p:spTree>
    <p:extLst>
      <p:ext uri="{BB962C8B-B14F-4D97-AF65-F5344CB8AC3E}">
        <p14:creationId xmlns:p14="http://schemas.microsoft.com/office/powerpoint/2010/main" val="1891984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1087100" y="0"/>
            <a:ext cx="1028700" cy="316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0" y="0"/>
            <a:ext cx="1524000" cy="316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p:nvPr/>
        </p:nvPicPr>
        <p:blipFill>
          <a:blip r:embed="rId2" cstate="email">
            <a:extLst>
              <a:ext uri="{28A0092B-C50C-407E-A947-70E740481C1C}">
                <a14:useLocalDpi xmlns:a14="http://schemas.microsoft.com/office/drawing/2010/main"/>
              </a:ext>
            </a:extLst>
          </a:blip>
          <a:srcRect/>
          <a:stretch>
            <a:fillRect/>
          </a:stretch>
        </p:blipFill>
        <p:spPr bwMode="auto">
          <a:xfrm>
            <a:off x="514350" y="180975"/>
            <a:ext cx="11277600" cy="6448425"/>
          </a:xfrm>
          <a:prstGeom prst="rect">
            <a:avLst/>
          </a:prstGeom>
          <a:noFill/>
          <a:ln>
            <a:noFill/>
          </a:ln>
        </p:spPr>
      </p:pic>
    </p:spTree>
    <p:extLst>
      <p:ext uri="{BB962C8B-B14F-4D97-AF65-F5344CB8AC3E}">
        <p14:creationId xmlns:p14="http://schemas.microsoft.com/office/powerpoint/2010/main" val="1918770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52601" y="2609561"/>
            <a:ext cx="8776854" cy="1325563"/>
          </a:xfrm>
        </p:spPr>
        <p:txBody>
          <a:bodyPr>
            <a:normAutofit/>
          </a:bodyPr>
          <a:lstStyle/>
          <a:p>
            <a:pPr algn="ctr"/>
            <a:r>
              <a:rPr kumimoji="1" lang="ja-JP" altLang="en-US" sz="8000" b="1" dirty="0" smtClean="0"/>
              <a:t>２　森林の現状</a:t>
            </a:r>
            <a:endParaRPr kumimoji="1" lang="ja-JP" altLang="en-US" sz="8000" b="1" dirty="0"/>
          </a:p>
        </p:txBody>
      </p:sp>
    </p:spTree>
    <p:extLst>
      <p:ext uri="{BB962C8B-B14F-4D97-AF65-F5344CB8AC3E}">
        <p14:creationId xmlns:p14="http://schemas.microsoft.com/office/powerpoint/2010/main" val="1844811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1087100" y="0"/>
            <a:ext cx="1028700" cy="316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0" y="0"/>
            <a:ext cx="1524000" cy="316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pic>
        <p:nvPicPr>
          <p:cNvPr id="5" name="図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47800" y="19049"/>
            <a:ext cx="9139358" cy="6854519"/>
          </a:xfrm>
          <a:prstGeom prst="rect">
            <a:avLst/>
          </a:prstGeom>
          <a:ln w="3175">
            <a:solidFill>
              <a:schemeClr val="tx1"/>
            </a:solidFill>
          </a:ln>
        </p:spPr>
      </p:pic>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799" y="493100"/>
            <a:ext cx="10058400" cy="5657850"/>
          </a:xfrm>
          <a:prstGeom prst="rect">
            <a:avLst/>
          </a:prstGeom>
          <a:ln w="3175">
            <a:solidFill>
              <a:schemeClr val="tx1"/>
            </a:solidFill>
          </a:ln>
        </p:spPr>
      </p:pic>
      <p:sp>
        <p:nvSpPr>
          <p:cNvPr id="7" name="テキスト ボックス 6"/>
          <p:cNvSpPr txBox="1"/>
          <p:nvPr/>
        </p:nvSpPr>
        <p:spPr>
          <a:xfrm>
            <a:off x="2218592" y="6322400"/>
            <a:ext cx="7754815" cy="369332"/>
          </a:xfrm>
          <a:prstGeom prst="rect">
            <a:avLst/>
          </a:prstGeom>
          <a:noFill/>
        </p:spPr>
        <p:txBody>
          <a:bodyPr wrap="square" rtlCol="0">
            <a:spAutoFit/>
          </a:bodyPr>
          <a:lstStyle/>
          <a:p>
            <a:r>
              <a:rPr lang="ja-JP" altLang="en-US" dirty="0" smtClean="0">
                <a:solidFill>
                  <a:schemeClr val="bg1"/>
                </a:solidFill>
              </a:rPr>
              <a:t>フブスグル県ダルハデン地方の秋のシベリアカラマツ（</a:t>
            </a:r>
            <a:r>
              <a:rPr lang="en-US" altLang="ja-JP" i="1" dirty="0" err="1" smtClean="0">
                <a:solidFill>
                  <a:schemeClr val="bg1"/>
                </a:solidFill>
              </a:rPr>
              <a:t>Larix</a:t>
            </a:r>
            <a:r>
              <a:rPr lang="en-US" altLang="ja-JP" i="1" dirty="0" smtClean="0">
                <a:solidFill>
                  <a:schemeClr val="bg1"/>
                </a:solidFill>
              </a:rPr>
              <a:t> </a:t>
            </a:r>
            <a:r>
              <a:rPr lang="en-US" altLang="ja-JP" i="1" dirty="0" err="1" smtClean="0">
                <a:solidFill>
                  <a:schemeClr val="bg1"/>
                </a:solidFill>
              </a:rPr>
              <a:t>sibirica</a:t>
            </a:r>
            <a:r>
              <a:rPr lang="en-US" altLang="ja-JP" dirty="0" smtClean="0">
                <a:solidFill>
                  <a:schemeClr val="bg1"/>
                </a:solidFill>
              </a:rPr>
              <a:t>)</a:t>
            </a:r>
            <a:endParaRPr kumimoji="1" lang="ja-JP" altLang="en-US" dirty="0">
              <a:solidFill>
                <a:schemeClr val="bg1"/>
              </a:solidFill>
            </a:endParaRPr>
          </a:p>
        </p:txBody>
      </p:sp>
    </p:spTree>
    <p:extLst>
      <p:ext uri="{BB962C8B-B14F-4D97-AF65-F5344CB8AC3E}">
        <p14:creationId xmlns:p14="http://schemas.microsoft.com/office/powerpoint/2010/main" val="416864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1087100" y="0"/>
            <a:ext cx="1028700" cy="316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0" y="0"/>
            <a:ext cx="1524000" cy="316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8267" y="128219"/>
            <a:ext cx="8264770" cy="6198577"/>
          </a:xfrm>
          <a:prstGeom prst="rect">
            <a:avLst/>
          </a:prstGeom>
          <a:ln w="3175">
            <a:solidFill>
              <a:schemeClr val="tx1"/>
            </a:solidFill>
          </a:ln>
        </p:spPr>
      </p:pic>
      <p:sp>
        <p:nvSpPr>
          <p:cNvPr id="7" name="テキスト ボックス 6"/>
          <p:cNvSpPr txBox="1"/>
          <p:nvPr/>
        </p:nvSpPr>
        <p:spPr>
          <a:xfrm>
            <a:off x="2233245" y="6326796"/>
            <a:ext cx="7754815" cy="369332"/>
          </a:xfrm>
          <a:prstGeom prst="rect">
            <a:avLst/>
          </a:prstGeom>
          <a:noFill/>
        </p:spPr>
        <p:txBody>
          <a:bodyPr wrap="square" rtlCol="0">
            <a:spAutoFit/>
          </a:bodyPr>
          <a:lstStyle/>
          <a:p>
            <a:r>
              <a:rPr lang="ja-JP" altLang="en-US" dirty="0" smtClean="0"/>
              <a:t>セレンゲ県ボカント村のヨーロッパアカマツ（</a:t>
            </a:r>
            <a:r>
              <a:rPr lang="en-US" altLang="ja-JP" i="1" dirty="0" err="1" smtClean="0"/>
              <a:t>Pinus</a:t>
            </a:r>
            <a:r>
              <a:rPr lang="en-US" altLang="ja-JP" i="1" dirty="0" smtClean="0"/>
              <a:t>  </a:t>
            </a:r>
            <a:r>
              <a:rPr lang="en-US" altLang="ja-JP" i="1" dirty="0" err="1" smtClean="0"/>
              <a:t>sylvestros</a:t>
            </a:r>
            <a:r>
              <a:rPr lang="en-US" altLang="ja-JP" dirty="0" smtClean="0"/>
              <a:t>)</a:t>
            </a:r>
            <a:r>
              <a:rPr lang="ja-JP" altLang="en-US" dirty="0" smtClean="0"/>
              <a:t>林</a:t>
            </a:r>
            <a:endParaRPr kumimoji="1" lang="ja-JP" altLang="en-US" dirty="0"/>
          </a:p>
        </p:txBody>
      </p:sp>
    </p:spTree>
    <p:extLst>
      <p:ext uri="{BB962C8B-B14F-4D97-AF65-F5344CB8AC3E}">
        <p14:creationId xmlns:p14="http://schemas.microsoft.com/office/powerpoint/2010/main" val="1253901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1087100" y="0"/>
            <a:ext cx="1028700" cy="316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0" y="0"/>
            <a:ext cx="1524000" cy="316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4115" y="61911"/>
            <a:ext cx="8080131" cy="6060099"/>
          </a:xfrm>
          <a:prstGeom prst="rect">
            <a:avLst/>
          </a:prstGeom>
          <a:ln w="3175">
            <a:solidFill>
              <a:schemeClr val="tx1"/>
            </a:solidFill>
          </a:ln>
        </p:spPr>
      </p:pic>
      <p:sp>
        <p:nvSpPr>
          <p:cNvPr id="7" name="テキスト ボックス 6"/>
          <p:cNvSpPr txBox="1"/>
          <p:nvPr/>
        </p:nvSpPr>
        <p:spPr>
          <a:xfrm>
            <a:off x="2244968" y="6291627"/>
            <a:ext cx="8525608" cy="369332"/>
          </a:xfrm>
          <a:prstGeom prst="rect">
            <a:avLst/>
          </a:prstGeom>
          <a:noFill/>
        </p:spPr>
        <p:txBody>
          <a:bodyPr wrap="square" rtlCol="0">
            <a:spAutoFit/>
          </a:bodyPr>
          <a:lstStyle/>
          <a:p>
            <a:r>
              <a:rPr lang="ja-JP" altLang="en-US" dirty="0" smtClean="0"/>
              <a:t>ウムヌゴビ県（ゴビ砂漠）のザク（</a:t>
            </a:r>
            <a:r>
              <a:rPr lang="en-US" altLang="ja-JP" i="1" dirty="0" err="1" smtClean="0"/>
              <a:t>Halaoxylon</a:t>
            </a:r>
            <a:r>
              <a:rPr lang="en-US" altLang="ja-JP" i="1" dirty="0" smtClean="0"/>
              <a:t> </a:t>
            </a:r>
            <a:r>
              <a:rPr lang="en-US" altLang="ja-JP" i="1" dirty="0" err="1" smtClean="0"/>
              <a:t>ammodendron</a:t>
            </a:r>
            <a:r>
              <a:rPr lang="en-US" altLang="ja-JP" dirty="0" smtClean="0"/>
              <a:t>)</a:t>
            </a:r>
            <a:r>
              <a:rPr lang="ja-JP" altLang="en-US" dirty="0" smtClean="0"/>
              <a:t>植林プロジェクト</a:t>
            </a:r>
            <a:endParaRPr kumimoji="1" lang="ja-JP" altLang="en-US" dirty="0"/>
          </a:p>
        </p:txBody>
      </p:sp>
    </p:spTree>
    <p:extLst>
      <p:ext uri="{BB962C8B-B14F-4D97-AF65-F5344CB8AC3E}">
        <p14:creationId xmlns:p14="http://schemas.microsoft.com/office/powerpoint/2010/main" val="3496551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0626" y="9089"/>
            <a:ext cx="9166474" cy="6874856"/>
          </a:xfrm>
          <a:prstGeom prst="rect">
            <a:avLst/>
          </a:prstGeom>
          <a:ln w="3175">
            <a:solidFill>
              <a:schemeClr val="tx1"/>
            </a:solidFill>
          </a:ln>
        </p:spPr>
      </p:pic>
      <p:sp>
        <p:nvSpPr>
          <p:cNvPr id="8" name="正方形/長方形 7"/>
          <p:cNvSpPr/>
          <p:nvPr/>
        </p:nvSpPr>
        <p:spPr>
          <a:xfrm>
            <a:off x="11087100" y="0"/>
            <a:ext cx="1028700" cy="316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0392" y="0"/>
            <a:ext cx="9172472" cy="6879354"/>
          </a:xfrm>
          <a:prstGeom prst="rect">
            <a:avLst/>
          </a:prstGeom>
        </p:spPr>
      </p:pic>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14628" y="-4591"/>
            <a:ext cx="9144000" cy="6858000"/>
          </a:xfrm>
          <a:prstGeom prst="rect">
            <a:avLst/>
          </a:prstGeom>
        </p:spPr>
      </p:pic>
      <p:pic>
        <p:nvPicPr>
          <p:cNvPr id="3" name="図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50063" y="9089"/>
            <a:ext cx="5189163" cy="6918884"/>
          </a:xfrm>
          <a:prstGeom prst="rect">
            <a:avLst/>
          </a:prstGeom>
        </p:spPr>
      </p:pic>
      <p:sp>
        <p:nvSpPr>
          <p:cNvPr id="7" name="テキスト ボックス 6"/>
          <p:cNvSpPr txBox="1"/>
          <p:nvPr/>
        </p:nvSpPr>
        <p:spPr>
          <a:xfrm>
            <a:off x="4253271" y="6203775"/>
            <a:ext cx="3502510" cy="369332"/>
          </a:xfrm>
          <a:prstGeom prst="rect">
            <a:avLst/>
          </a:prstGeom>
          <a:noFill/>
        </p:spPr>
        <p:txBody>
          <a:bodyPr wrap="square" rtlCol="0">
            <a:spAutoFit/>
          </a:bodyPr>
          <a:lstStyle/>
          <a:p>
            <a:pPr algn="ctr"/>
            <a:r>
              <a:rPr lang="ja-JP" altLang="en-US" b="1" dirty="0" smtClean="0">
                <a:solidFill>
                  <a:schemeClr val="bg1"/>
                </a:solidFill>
              </a:rPr>
              <a:t>ウランバートル郊外森林の様子</a:t>
            </a:r>
            <a:endParaRPr kumimoji="1" lang="ja-JP" altLang="en-US" b="1" dirty="0">
              <a:solidFill>
                <a:schemeClr val="bg1"/>
              </a:solidFill>
            </a:endParaRPr>
          </a:p>
        </p:txBody>
      </p:sp>
      <p:sp>
        <p:nvSpPr>
          <p:cNvPr id="10" name="正方形/長方形 9"/>
          <p:cNvSpPr/>
          <p:nvPr/>
        </p:nvSpPr>
        <p:spPr>
          <a:xfrm>
            <a:off x="0" y="0"/>
            <a:ext cx="1447800" cy="316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4774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b="1" dirty="0" smtClean="0"/>
              <a:t>３　モンゴルの森林・林業行政の体制</a:t>
            </a:r>
            <a:endParaRPr kumimoji="1" lang="ja-JP" altLang="en-US" b="1"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63670843"/>
              </p:ext>
            </p:extLst>
          </p:nvPr>
        </p:nvGraphicFramePr>
        <p:xfrm>
          <a:off x="838200" y="1770209"/>
          <a:ext cx="10515600" cy="420413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551247871"/>
                    </a:ext>
                  </a:extLst>
                </a:gridCol>
                <a:gridCol w="5257800">
                  <a:extLst>
                    <a:ext uri="{9D8B030D-6E8A-4147-A177-3AD203B41FA5}">
                      <a16:colId xmlns:a16="http://schemas.microsoft.com/office/drawing/2014/main" val="4037535880"/>
                    </a:ext>
                  </a:extLst>
                </a:gridCol>
              </a:tblGrid>
              <a:tr h="1120775">
                <a:tc rowSpan="2">
                  <a:txBody>
                    <a:bodyPr/>
                    <a:lstStyle/>
                    <a:p>
                      <a:pPr algn="l"/>
                      <a:r>
                        <a:rPr kumimoji="1" lang="ja-JP" altLang="en-US" sz="4400" dirty="0" smtClean="0">
                          <a:solidFill>
                            <a:schemeClr val="tx1"/>
                          </a:solidFill>
                        </a:rPr>
                        <a:t>自然</a:t>
                      </a:r>
                      <a:r>
                        <a:rPr kumimoji="1" lang="ja-JP" altLang="en-US" sz="4400" smtClean="0">
                          <a:solidFill>
                            <a:schemeClr val="tx1"/>
                          </a:solidFill>
                        </a:rPr>
                        <a:t>環境</a:t>
                      </a:r>
                      <a:r>
                        <a:rPr kumimoji="1" lang="ja-JP" altLang="en-US" sz="4400" smtClean="0">
                          <a:solidFill>
                            <a:schemeClr val="tx1"/>
                          </a:solidFill>
                        </a:rPr>
                        <a:t>・観光省</a:t>
                      </a:r>
                      <a:endParaRPr kumimoji="1" lang="ja-JP" altLang="en-US" sz="4400" dirty="0">
                        <a:solidFill>
                          <a:schemeClr val="tx1"/>
                        </a:solidFill>
                      </a:endParaRPr>
                    </a:p>
                  </a:txBody>
                  <a:tcPr anchor="ctr">
                    <a:solidFill>
                      <a:schemeClr val="accent5">
                        <a:lumMod val="20000"/>
                        <a:lumOff val="80000"/>
                      </a:schemeClr>
                    </a:solidFill>
                  </a:tcPr>
                </a:tc>
                <a:tc>
                  <a:txBody>
                    <a:bodyPr/>
                    <a:lstStyle/>
                    <a:p>
                      <a:pPr algn="l"/>
                      <a:r>
                        <a:rPr kumimoji="1" lang="ja-JP" altLang="en-US" sz="3600" dirty="0" smtClean="0">
                          <a:solidFill>
                            <a:schemeClr val="tx1"/>
                          </a:solidFill>
                        </a:rPr>
                        <a:t>森林政策調整局</a:t>
                      </a:r>
                      <a:endParaRPr kumimoji="1" lang="ja-JP" altLang="en-US" sz="3600" dirty="0">
                        <a:solidFill>
                          <a:schemeClr val="tx1"/>
                        </a:solidFill>
                      </a:endParaRPr>
                    </a:p>
                  </a:txBody>
                  <a:tcPr anchor="ctr">
                    <a:solidFill>
                      <a:schemeClr val="accent5">
                        <a:lumMod val="20000"/>
                        <a:lumOff val="80000"/>
                      </a:schemeClr>
                    </a:solidFill>
                  </a:tcPr>
                </a:tc>
                <a:extLst>
                  <a:ext uri="{0D108BD9-81ED-4DB2-BD59-A6C34878D82A}">
                    <a16:rowId xmlns:a16="http://schemas.microsoft.com/office/drawing/2014/main" val="2590276248"/>
                  </a:ext>
                </a:extLst>
              </a:tr>
              <a:tr h="988291">
                <a:tc vMerge="1">
                  <a:txBody>
                    <a:bodyPr/>
                    <a:lstStyle/>
                    <a:p>
                      <a:endParaRPr kumimoji="1" lang="ja-JP" altLang="en-US" dirty="0"/>
                    </a:p>
                  </a:txBody>
                  <a:tcPr/>
                </a:tc>
                <a:tc>
                  <a:txBody>
                    <a:bodyPr/>
                    <a:lstStyle/>
                    <a:p>
                      <a:r>
                        <a:rPr kumimoji="1" lang="ja-JP" altLang="en-US" sz="3600" b="1" dirty="0" smtClean="0"/>
                        <a:t>森林研究開発センター</a:t>
                      </a:r>
                      <a:endParaRPr kumimoji="1" lang="ja-JP" altLang="en-US" sz="3600" b="1" dirty="0"/>
                    </a:p>
                  </a:txBody>
                  <a:tcPr anchor="ctr">
                    <a:solidFill>
                      <a:schemeClr val="accent5">
                        <a:lumMod val="20000"/>
                        <a:lumOff val="80000"/>
                      </a:schemeClr>
                    </a:solidFill>
                  </a:tcPr>
                </a:tc>
                <a:extLst>
                  <a:ext uri="{0D108BD9-81ED-4DB2-BD59-A6C34878D82A}">
                    <a16:rowId xmlns:a16="http://schemas.microsoft.com/office/drawing/2014/main" val="3325365789"/>
                  </a:ext>
                </a:extLst>
              </a:tr>
              <a:tr h="1034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dirty="0" smtClean="0">
                          <a:solidFill>
                            <a:schemeClr val="tx1"/>
                          </a:solidFill>
                        </a:rPr>
                        <a:t>全国（都市部と２１県）</a:t>
                      </a:r>
                      <a:endParaRPr kumimoji="1" lang="ja-JP" altLang="en-US" sz="3600" b="1" dirty="0"/>
                    </a:p>
                  </a:txBody>
                  <a:tcPr anchor="c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smtClean="0">
                          <a:ln>
                            <a:noFill/>
                          </a:ln>
                          <a:solidFill>
                            <a:prstClr val="black"/>
                          </a:solidFill>
                          <a:effectLst/>
                          <a:uLnTx/>
                          <a:uFillTx/>
                          <a:latin typeface="+mn-lt"/>
                          <a:ea typeface="+mn-ea"/>
                          <a:cs typeface="+mn-cs"/>
                        </a:rPr>
                        <a:t>森林保護組合３８カ所</a:t>
                      </a:r>
                    </a:p>
                  </a:txBody>
                  <a:tcPr anchor="ctr">
                    <a:solidFill>
                      <a:schemeClr val="accent5">
                        <a:lumMod val="20000"/>
                        <a:lumOff val="80000"/>
                      </a:schemeClr>
                    </a:solidFill>
                  </a:tcPr>
                </a:tc>
                <a:extLst>
                  <a:ext uri="{0D108BD9-81ED-4DB2-BD59-A6C34878D82A}">
                    <a16:rowId xmlns:a16="http://schemas.microsoft.com/office/drawing/2014/main" val="916765195"/>
                  </a:ext>
                </a:extLst>
              </a:tr>
              <a:tr h="10605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dirty="0" smtClean="0">
                          <a:solidFill>
                            <a:schemeClr val="tx1"/>
                          </a:solidFill>
                        </a:rPr>
                        <a:t>全国（郡など）</a:t>
                      </a:r>
                      <a:endParaRPr kumimoji="1" lang="ja-JP" altLang="en-US" sz="3600" b="1" dirty="0" smtClean="0"/>
                    </a:p>
                  </a:txBody>
                  <a:tcPr anchor="ctr">
                    <a:solidFill>
                      <a:schemeClr val="accent5">
                        <a:lumMod val="20000"/>
                        <a:lumOff val="80000"/>
                      </a:schemeClr>
                    </a:solidFill>
                  </a:tcPr>
                </a:tc>
                <a:tc>
                  <a:txBody>
                    <a:bodyPr/>
                    <a:lstStyle/>
                    <a:p>
                      <a:r>
                        <a:rPr kumimoji="1" lang="ja-JP" altLang="en-US" sz="3600" b="1" dirty="0" smtClean="0"/>
                        <a:t>森林組合１２８１カ所</a:t>
                      </a:r>
                      <a:endParaRPr kumimoji="1" lang="ja-JP" altLang="en-US" sz="3600" b="1" dirty="0"/>
                    </a:p>
                  </a:txBody>
                  <a:tcPr anchor="ctr">
                    <a:solidFill>
                      <a:schemeClr val="accent5">
                        <a:lumMod val="20000"/>
                        <a:lumOff val="80000"/>
                      </a:schemeClr>
                    </a:solidFill>
                  </a:tcPr>
                </a:tc>
                <a:extLst>
                  <a:ext uri="{0D108BD9-81ED-4DB2-BD59-A6C34878D82A}">
                    <a16:rowId xmlns:a16="http://schemas.microsoft.com/office/drawing/2014/main" val="2184771778"/>
                  </a:ext>
                </a:extLst>
              </a:tr>
            </a:tbl>
          </a:graphicData>
        </a:graphic>
      </p:graphicFrame>
      <p:sp>
        <p:nvSpPr>
          <p:cNvPr id="5" name="テキスト ボックス 4"/>
          <p:cNvSpPr txBox="1"/>
          <p:nvPr/>
        </p:nvSpPr>
        <p:spPr>
          <a:xfrm>
            <a:off x="9322475" y="5980030"/>
            <a:ext cx="2031325" cy="369332"/>
          </a:xfrm>
          <a:prstGeom prst="rect">
            <a:avLst/>
          </a:prstGeom>
          <a:noFill/>
        </p:spPr>
        <p:txBody>
          <a:bodyPr wrap="none" rtlCol="0">
            <a:spAutoFit/>
          </a:bodyPr>
          <a:lstStyle/>
          <a:p>
            <a:r>
              <a:rPr kumimoji="1" lang="en-US" altLang="ja-JP" dirty="0" smtClean="0"/>
              <a:t>※</a:t>
            </a:r>
            <a:r>
              <a:rPr kumimoji="1" lang="ja-JP" altLang="en-US" dirty="0" smtClean="0"/>
              <a:t>２０１８年当時</a:t>
            </a:r>
            <a:endParaRPr kumimoji="1" lang="ja-JP" altLang="en-US" dirty="0"/>
          </a:p>
        </p:txBody>
      </p:sp>
    </p:spTree>
    <p:extLst>
      <p:ext uri="{BB962C8B-B14F-4D97-AF65-F5344CB8AC3E}">
        <p14:creationId xmlns:p14="http://schemas.microsoft.com/office/powerpoint/2010/main" val="31213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72CCD061-5C8F-4E0C-BE24-9D45EE6C43A7}" vid="{A44A6364-B665-4AD2-8652-A56BD08B994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808</TotalTime>
  <Words>486</Words>
  <Application>Microsoft Office PowerPoint</Application>
  <PresentationFormat>ワイド画面</PresentationFormat>
  <Paragraphs>67</Paragraphs>
  <Slides>25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25</vt:i4>
      </vt:variant>
    </vt:vector>
  </HeadingPairs>
  <TitlesOfParts>
    <vt:vector size="29" baseType="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モンゴルの森林と林業</dc:title>
  <dc:creator>穂積　玲子</dc:creator>
  <cp:lastModifiedBy>穂積　玲子</cp:lastModifiedBy>
  <cp:revision>100</cp:revision>
  <dcterms:created xsi:type="dcterms:W3CDTF">2020-07-27T01:59:14Z</dcterms:created>
  <dcterms:modified xsi:type="dcterms:W3CDTF">2020-08-20T04:44:12Z</dcterms:modified>
</cp:coreProperties>
</file>